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9144000"/>
  <p:notesSz cx="6858000" cy="9144000"/>
  <p:embeddedFontLst>
    <p:embeddedFont>
      <p:font typeface="Montserrat"/>
      <p:regular r:id="rId43"/>
      <p:bold r:id="rId44"/>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Montserrat-bold.fntdata"/><Relationship Id="rId21" Type="http://schemas.openxmlformats.org/officeDocument/2006/relationships/slide" Target="slides/slide16.xml"/><Relationship Id="rId43" Type="http://schemas.openxmlformats.org/officeDocument/2006/relationships/font" Target="fonts/Montserrat-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pl.com/"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25000"/>
              <a:buFont typeface="Arial"/>
              <a:buNone/>
            </a:pPr>
            <a:r>
              <a:rPr lang="en-GB" sz="1200">
                <a:solidFill>
                  <a:schemeClr val="dk1"/>
                </a:solidFill>
              </a:rPr>
              <a:t>When we talk about Twitter, most people immediately think about the hashtags, right?</a:t>
            </a:r>
          </a:p>
          <a:p>
            <a:pPr lvl="0" rtl="0">
              <a:spcBef>
                <a:spcPts val="0"/>
              </a:spcBef>
              <a:buClr>
                <a:schemeClr val="dk1"/>
              </a:buClr>
              <a:buSzPct val="25000"/>
              <a:buFont typeface="Arial"/>
              <a:buNone/>
            </a:pPr>
            <a:r>
              <a:rPr lang="en-GB" sz="1200">
                <a:solidFill>
                  <a:schemeClr val="dk1"/>
                </a:solidFill>
              </a:rPr>
              <a:t>It is this type of metadata tag that users utilize to identify messages with specific content or theme. </a:t>
            </a:r>
          </a:p>
          <a:p>
            <a:pPr lvl="0" rtl="0">
              <a:spcBef>
                <a:spcPts val="0"/>
              </a:spcBef>
              <a:buClr>
                <a:schemeClr val="dk1"/>
              </a:buClr>
              <a:buSzPct val="25000"/>
              <a:buFont typeface="Arial"/>
              <a:buNone/>
            </a:pPr>
            <a:r>
              <a:rPr lang="en-GB" sz="1200">
                <a:solidFill>
                  <a:schemeClr val="dk1"/>
                </a:solidFill>
              </a:rPr>
              <a:t>And, yes, </a:t>
            </a:r>
          </a:p>
          <a:p>
            <a:pPr indent="-304800" lvl="0" marL="457200" rtl="0">
              <a:spcBef>
                <a:spcPts val="0"/>
              </a:spcBef>
              <a:buClr>
                <a:schemeClr val="dk1"/>
              </a:buClr>
              <a:buSzPct val="100000"/>
              <a:buAutoNum type="arabicParenBoth"/>
            </a:pPr>
            <a:r>
              <a:rPr lang="en-GB" sz="1200">
                <a:solidFill>
                  <a:schemeClr val="dk1"/>
                </a:solidFill>
              </a:rPr>
              <a:t>Hashtags make it easy to see that something important is happening. </a:t>
            </a:r>
          </a:p>
          <a:p>
            <a:pPr lvl="0" rtl="0">
              <a:spcBef>
                <a:spcPts val="0"/>
              </a:spcBef>
              <a:buClr>
                <a:schemeClr val="dk1"/>
              </a:buClr>
              <a:buSzPct val="25000"/>
              <a:buFont typeface="Arial"/>
              <a:buNone/>
            </a:pPr>
            <a:r>
              <a:rPr lang="en-GB" sz="1200">
                <a:solidFill>
                  <a:schemeClr val="dk1"/>
                </a:solidFill>
              </a:rPr>
              <a:t>For example, as soon as pro-EU AA protests have begun in Ukraine, activists quickly adopted three tags: #Euromaidan in Ukr, Rus and Eng.</a:t>
            </a:r>
          </a:p>
          <a:p>
            <a:pPr lvl="0" rtl="0">
              <a:spcBef>
                <a:spcPts val="0"/>
              </a:spcBef>
              <a:buClr>
                <a:schemeClr val="dk1"/>
              </a:buClr>
              <a:buSzPct val="25000"/>
              <a:buFont typeface="Arial"/>
              <a:buNone/>
            </a:pPr>
            <a:r>
              <a:rPr lang="en-GB" sz="1200">
                <a:solidFill>
                  <a:schemeClr val="dk1"/>
                </a:solidFill>
              </a:rPr>
              <a:t>Simply following the tag would reveal the scale of events, help identify popular users (assuming they use the tags), key pieces of information and related hashtags. In the beginning it would be enough just to use the search function, create or follow aggregators (that many activists have set up), compile user lists to filter out hashtag spammers and so on</a:t>
            </a:r>
            <a:r>
              <a:rPr lang="en-GB" sz="1200">
                <a:solidFill>
                  <a:schemeClr val="dk1"/>
                </a:solidFill>
              </a:rPr>
              <a:t>.</a:t>
            </a:r>
          </a:p>
          <a:p>
            <a:pPr lvl="0" rtl="0">
              <a:spcBef>
                <a:spcPts val="0"/>
              </a:spcBef>
              <a:buClr>
                <a:schemeClr val="dk1"/>
              </a:buClr>
              <a:buFont typeface="Arial"/>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43212"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5" name="Shape 1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Stats for main #euromaidan hashtag in Ukrainian demonstrate the scale of events on two key dates (the first big pro-European protest and a day after violent police crackdown on protest camp)</a:t>
            </a:r>
          </a:p>
          <a:p>
            <a:pPr lvl="0" rtl="0">
              <a:spcBef>
                <a:spcPts val="0"/>
              </a:spcBef>
              <a:buNone/>
            </a:pPr>
            <a:r>
              <a:rPr lang="en-GB"/>
              <a:t>Stats for ‘official’ protest accounts set up on the first day of #Euromaidan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2" name="Shape 1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25000"/>
              <a:buFont typeface="Arial"/>
              <a:buNone/>
            </a:pPr>
            <a:r>
              <a:rPr lang="en-GB" sz="1200">
                <a:solidFill>
                  <a:schemeClr val="dk1"/>
                </a:solidFill>
              </a:rPr>
              <a:t>(2)       </a:t>
            </a:r>
            <a:r>
              <a:rPr lang="en-GB" sz="1200">
                <a:solidFill>
                  <a:schemeClr val="dk1"/>
                </a:solidFill>
              </a:rPr>
              <a:t>However, it is important to note that researchers and media who gather information about protests using only hashtags are missing a lot of important content.</a:t>
            </a:r>
            <a:r>
              <a:rPr lang="en-GB" sz="1200">
                <a:solidFill>
                  <a:schemeClr val="dk1"/>
                </a:solidFill>
              </a:rPr>
              <a:t> As protests in Ukraine and Turkey have demonstrated, </a:t>
            </a:r>
            <a:r>
              <a:rPr lang="en-GB" sz="1200">
                <a:solidFill>
                  <a:schemeClr val="dk1"/>
                </a:solidFill>
              </a:rPr>
              <a:t>hashtags tend to be dropped once the agenda is set.</a:t>
            </a:r>
            <a:r>
              <a:rPr lang="en-GB" sz="1200">
                <a:solidFill>
                  <a:schemeClr val="dk1"/>
                </a:solidFill>
              </a:rPr>
              <a:t> Thus, </a:t>
            </a:r>
            <a:r>
              <a:rPr lang="en-GB" sz="1200">
                <a:solidFill>
                  <a:schemeClr val="dk1"/>
                </a:solidFill>
              </a:rPr>
              <a:t>in Ukraine activists have quickly consolidated their efforts around key anonymous accounts</a:t>
            </a:r>
            <a:r>
              <a:rPr lang="en-GB" sz="1200">
                <a:solidFill>
                  <a:schemeClr val="dk1"/>
                </a:solidFill>
              </a:rPr>
              <a:t>, which became the ‘official’ accounts of the protests. </a:t>
            </a:r>
          </a:p>
          <a:p>
            <a:pPr lvl="0" rtl="0">
              <a:spcBef>
                <a:spcPts val="0"/>
              </a:spcBef>
              <a:buClr>
                <a:schemeClr val="dk1"/>
              </a:buClr>
              <a:buSzPct val="25000"/>
              <a:buFont typeface="Arial"/>
              <a:buNone/>
            </a:pPr>
            <a:r>
              <a:rPr lang="en-GB" sz="1200">
                <a:solidFill>
                  <a:schemeClr val="dk1"/>
                </a:solidFill>
              </a:rPr>
              <a:t>And while the activists use tags mostly during initial stages of the protests,</a:t>
            </a:r>
            <a:r>
              <a:rPr lang="en-GB" sz="1200">
                <a:solidFill>
                  <a:schemeClr val="dk1"/>
                </a:solidFill>
              </a:rPr>
              <a:t> the key media outlets drop hashtags as they assume pple would follow them anyway.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0" name="Shape 18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GB" sz="1200"/>
              <a:t>Social media does not only allow activists to communicate with each other, but also lets them tell their story to the world without intermediaries. This is especially true in places where domestic media is reluctant to cover such events as protests or unrest due to censorship.</a:t>
            </a:r>
          </a:p>
          <a:p>
            <a:pPr rtl="0">
              <a:spcBef>
                <a:spcPts val="0"/>
              </a:spcBef>
              <a:buNone/>
            </a:pPr>
            <a:r>
              <a:t/>
            </a:r>
            <a:endParaRPr sz="1200"/>
          </a:p>
          <a:p>
            <a:pPr rtl="0">
              <a:spcBef>
                <a:spcPts val="0"/>
              </a:spcBef>
              <a:buNone/>
            </a:pPr>
            <a:r>
              <a:rPr lang="en-GB" sz="1200"/>
              <a:t>The good news here is that, if something big is happening, - chances are, someone will be Tweeting in English. (This is true about other social media as well, but Twitter is, for obvious reasons, the most convenient place to provide content in numerous languages).</a:t>
            </a:r>
          </a:p>
          <a:p>
            <a:pPr rtl="0">
              <a:spcBef>
                <a:spcPts val="0"/>
              </a:spcBef>
              <a:buNone/>
            </a:pPr>
            <a:r>
              <a:t/>
            </a:r>
            <a:endParaRPr sz="1200"/>
          </a:p>
          <a:p>
            <a:pPr rtl="0">
              <a:spcBef>
                <a:spcPts val="0"/>
              </a:spcBef>
              <a:buNone/>
            </a:pPr>
            <a:r>
              <a:rPr lang="en-GB" sz="1200"/>
              <a:t>For example, in Ukraine, alongside ‘official’ accounts in Ukrainian/Russian an Anglophone Twitter account of the protests has been set up right away. </a:t>
            </a:r>
          </a:p>
          <a:p>
            <a:pPr rtl="0">
              <a:spcBef>
                <a:spcPts val="0"/>
              </a:spcBef>
              <a:buNone/>
            </a:pPr>
            <a:r>
              <a:t/>
            </a:r>
            <a:endParaRPr sz="1200"/>
          </a:p>
          <a:p>
            <a:pPr>
              <a:spcBef>
                <a:spcPts val="0"/>
              </a:spcBef>
              <a:buNone/>
            </a:pPr>
            <a:r>
              <a:rPr lang="en-GB" sz="1200"/>
              <a:t>And here are some examples of visuals activists created in English to deliver their message, while the international media was still painting the protests in pro-Russia vs pro-European terms.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GB" sz="1200"/>
              <a:t>How to find important content on Facebook?</a:t>
            </a:r>
          </a:p>
          <a:p>
            <a:pPr indent="-304800" lvl="0" marL="457200" rtl="0">
              <a:spcBef>
                <a:spcPts val="0"/>
              </a:spcBef>
              <a:buSzPct val="100000"/>
              <a:buAutoNum type="arabicParenBoth"/>
            </a:pPr>
            <a:r>
              <a:rPr lang="en-GB" sz="1200"/>
              <a:t>Not all users on Twitter use hashtags. On Facebook people use them even less. Do not rely on them for finding important content!</a:t>
            </a:r>
          </a:p>
          <a:p>
            <a:pPr indent="-304800" lvl="0" marL="457200" rtl="0">
              <a:spcBef>
                <a:spcPts val="0"/>
              </a:spcBef>
              <a:buSzPct val="100000"/>
              <a:buAutoNum type="arabicParenBoth"/>
            </a:pPr>
            <a:r>
              <a:rPr lang="en-GB" sz="1200"/>
              <a:t>Since most of political discussions in Ukraine take place on Facebook, some of key users have emerged even before the protests began. In the age of social media it is not surprising that many of the most popular users on Facebook happened to be journalists (people well-connected to both sides of the media world), but also politicians (in our case, the opposition), political bloggers and other public opinion leaders. As events unfolded, many activists have also emerged on Facebook and became the source of important information for protests as well as the media.</a:t>
            </a:r>
          </a:p>
          <a:p>
            <a:pPr indent="-304800" lvl="0" marL="457200" rtl="0">
              <a:spcBef>
                <a:spcPts val="0"/>
              </a:spcBef>
              <a:buSzPct val="100000"/>
              <a:buAutoNum type="arabicParenBoth"/>
            </a:pPr>
            <a:r>
              <a:rPr lang="en-GB" sz="1200"/>
              <a:t>Just like on Twitter, </a:t>
            </a:r>
            <a:r>
              <a:rPr lang="en-GB" sz="1200"/>
              <a:t>‘official’ protest page</a:t>
            </a:r>
            <a:r>
              <a:rPr lang="en-GB" sz="1200"/>
              <a:t> has also been set up on Facebook and consequently broke the record in Ukraine on the speed of accumulating followers. </a:t>
            </a:r>
          </a:p>
          <a:p>
            <a:pPr indent="-304800" lvl="0" marL="457200" rtl="0">
              <a:spcBef>
                <a:spcPts val="0"/>
              </a:spcBef>
              <a:buSzPct val="100000"/>
              <a:buAutoNum type="arabicParenBoth"/>
            </a:pPr>
            <a:r>
              <a:rPr lang="en-GB" sz="1200"/>
              <a:t>Another source of important information had been various Facebook ‘events’ created by users </a:t>
            </a:r>
            <a:r>
              <a:rPr lang="en-GB" sz="1200"/>
              <a:t>to engage people in the protests. Most popular events (with tens of thousands of ‘participants’) have provided the space for sharing important updates, instructions and so on.</a:t>
            </a:r>
          </a:p>
          <a:p>
            <a:pPr indent="-304800" lvl="0" marL="457200" rtl="0">
              <a:spcBef>
                <a:spcPts val="0"/>
              </a:spcBef>
              <a:buSzPct val="100000"/>
              <a:buAutoNum type="arabicParenBoth"/>
            </a:pPr>
            <a:r>
              <a:rPr lang="en-GB" sz="1200"/>
              <a:t>Finally, if Twitter had been instrumental in informing people inside and outside Ukraine about #Euromaidan, F</a:t>
            </a:r>
            <a:r>
              <a:rPr lang="en-GB" sz="1200"/>
              <a:t>acebook has become the main platform for organizing</a:t>
            </a:r>
            <a:r>
              <a:rPr lang="en-GB" sz="1200"/>
              <a:t> (something that happened not only in Ukraine, but other places as well). Various groups ranging from those offering legal aid, medical help, supplies to protests and so on used Facebook to communicate and </a:t>
            </a:r>
            <a:r>
              <a:rPr lang="en-GB" sz="1200">
                <a:solidFill>
                  <a:schemeClr val="dk1"/>
                </a:solidFill>
              </a:rPr>
              <a:t>organize</a:t>
            </a:r>
            <a:r>
              <a:rPr lang="en-GB" sz="1200"/>
              <a:t>. In many cases their information was publicly available to everyone including media.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sz="1200"/>
              <a:t>Finally, if Twitter had been instrumental in informing people inside and outside Ukraine about #Euromaidan, F</a:t>
            </a:r>
            <a:r>
              <a:rPr lang="en-GB" sz="1200"/>
              <a:t>acebook has become the main platform for online-ofline organizing</a:t>
            </a:r>
            <a:r>
              <a:rPr lang="en-GB" sz="1200"/>
              <a:t> (something that happened not only in Ukraine, but other places as well). Various groups ranging from those offering legal aid, medical help, supplies to protests and so on used Facebook to communicate and </a:t>
            </a:r>
            <a:r>
              <a:rPr lang="en-GB" sz="1200">
                <a:solidFill>
                  <a:schemeClr val="dk1"/>
                </a:solidFill>
              </a:rPr>
              <a:t>organize</a:t>
            </a:r>
            <a:r>
              <a:rPr lang="en-GB" sz="1200"/>
              <a:t>. In many cases their information was publicly available to everyone including media.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GB" sz="1200">
                <a:solidFill>
                  <a:schemeClr val="dk1"/>
                </a:solidFill>
              </a:rPr>
              <a:t>Stats on ‘official’ Facebook page: 76,000 followers in just eight days, &gt; 200,000 followers within the first ten weeks of the protests (a record in Ukraine)</a:t>
            </a:r>
          </a:p>
          <a:p>
            <a:pPr>
              <a:spcBef>
                <a:spcPts val="0"/>
              </a:spcBef>
              <a:buNone/>
            </a:pPr>
            <a:r>
              <a:rPr lang="en-GB" sz="1200">
                <a:solidFill>
                  <a:schemeClr val="dk1"/>
                </a:solidFill>
              </a:rPr>
              <a:t>FacebookSOS - sharing information about injured in clashes with police, missing persons, and so on. Frequently a source of latest updates for activists and an information vehicle for fighting repressions.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0" name="Shape 210"/>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0" lvl="0" marL="76200" rtl="0">
              <a:lnSpc>
                <a:spcPct val="115000"/>
              </a:lnSpc>
              <a:spcBef>
                <a:spcPts val="0"/>
              </a:spcBef>
              <a:buClr>
                <a:schemeClr val="dk1"/>
              </a:buClr>
              <a:buSzPct val="25000"/>
              <a:buFont typeface="Arial"/>
              <a:buNone/>
            </a:pPr>
            <a:r>
              <a:rPr lang="en-GB" sz="1200">
                <a:solidFill>
                  <a:schemeClr val="dk1"/>
                </a:solidFill>
              </a:rPr>
              <a:t>Another important way to use social media for finding important content is crowdsourcing. </a:t>
            </a:r>
          </a:p>
          <a:p>
            <a:pPr indent="0" lvl="0" marL="76200" rtl="0">
              <a:lnSpc>
                <a:spcPct val="115000"/>
              </a:lnSpc>
              <a:spcBef>
                <a:spcPts val="0"/>
              </a:spcBef>
              <a:buClr>
                <a:schemeClr val="dk1"/>
              </a:buClr>
              <a:buSzPct val="25000"/>
              <a:buFont typeface="Arial"/>
              <a:buNone/>
            </a:pPr>
            <a:r>
              <a:rPr lang="en-GB" sz="1200">
                <a:solidFill>
                  <a:schemeClr val="dk1"/>
                </a:solidFill>
              </a:rPr>
              <a:t>Doing it is not as difficult as it may seem. </a:t>
            </a:r>
          </a:p>
          <a:p>
            <a:pPr indent="-304800" lvl="0" marL="457200" rtl="0">
              <a:lnSpc>
                <a:spcPct val="115000"/>
              </a:lnSpc>
              <a:spcBef>
                <a:spcPts val="0"/>
              </a:spcBef>
              <a:buClr>
                <a:schemeClr val="dk1"/>
              </a:buClr>
              <a:buSzPct val="100000"/>
              <a:buAutoNum type="arabicParenBoth"/>
            </a:pPr>
            <a:r>
              <a:rPr lang="en-GB" sz="1200">
                <a:solidFill>
                  <a:schemeClr val="dk1"/>
                </a:solidFill>
              </a:rPr>
              <a:t>When writing about #Euromaidan </a:t>
            </a:r>
            <a:r>
              <a:rPr lang="en-GB" sz="1200">
                <a:solidFill>
                  <a:schemeClr val="dk1"/>
                </a:solidFill>
              </a:rPr>
              <a:t>I would sometimes just announce the topic I was working on at the moment  on Facebook and ask people to send me anything that they found interesting. Frequently people sent me something I have already seen, but even more often they sent me things I would have missed if it weren’t for their help.</a:t>
            </a:r>
          </a:p>
          <a:p>
            <a:pPr indent="-304800" lvl="0" marL="457200" rtl="0">
              <a:lnSpc>
                <a:spcPct val="115000"/>
              </a:lnSpc>
              <a:spcBef>
                <a:spcPts val="0"/>
              </a:spcBef>
              <a:buClr>
                <a:schemeClr val="dk1"/>
              </a:buClr>
              <a:buSzPct val="100000"/>
              <a:buAutoNum type="arabicParenBoth"/>
            </a:pPr>
            <a:r>
              <a:rPr lang="en-GB" sz="1200">
                <a:solidFill>
                  <a:schemeClr val="dk1"/>
                </a:solidFill>
              </a:rPr>
              <a:t>This could be done even if you do not have a network of Facebook friends or Twitter followers from a country in question. T</a:t>
            </a:r>
            <a:r>
              <a:rPr lang="en-GB" sz="1200">
                <a:solidFill>
                  <a:schemeClr val="dk1"/>
                </a:solidFill>
              </a:rPr>
              <a:t>he best way to grow such network is by engaging with users. If you are a media representative, the easiest way to score some points with someone is to write about them. Especially if they are anti-government activists in a country where domestic media exercises self-censorship. Another way to engage with users is by putting them in touch with other media representatives who are interested in covering these events. Finally, if you are confident in their content you can simply share it.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5" name="Shape 21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GB"/>
              <a:t>An example of a crowdsourced post about #Euromaidan on Global Voices. </a:t>
            </a:r>
          </a:p>
          <a:p>
            <a:pPr rtl="0">
              <a:spcBef>
                <a:spcPts val="0"/>
              </a:spcBef>
              <a:buNone/>
            </a:pPr>
            <a:r>
              <a:rPr lang="en-GB"/>
              <a:t>While the media all over the world was publishing pictures of the square in flames, we asked people to send us photos that would show a different side of the story (i.e. protesters playing music, decorating their tents, cooking food on Maidan, helping each other and so on. (This is a photo of protesters pushing a car up the iced street above Maidan).</a:t>
            </a:r>
          </a:p>
          <a:p>
            <a:pPr rtl="0">
              <a:spcBef>
                <a:spcPts val="0"/>
              </a:spcBef>
              <a:buNone/>
            </a:pPr>
            <a:r>
              <a:rPr lang="en-GB"/>
              <a:t>This post has become quite popular.</a:t>
            </a:r>
          </a:p>
          <a:p>
            <a:pPr>
              <a:spcBef>
                <a:spcPts val="0"/>
              </a:spcBef>
              <a:buNone/>
            </a:pPr>
            <a:r>
              <a:rPr lang="en-GB"/>
              <a:t>I think it got over 700 likes on Facebook or something like that very quickly.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6" name="Shape 2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GB"/>
              <a:t>The session draws on real-life examples and first-hand accounts of reporting on crisis situations in Eastern Europe.</a:t>
            </a:r>
          </a:p>
          <a:p>
            <a:pPr lvl="0" rtl="0">
              <a:spcBef>
                <a:spcPts val="0"/>
              </a:spcBef>
              <a:buNone/>
            </a:pPr>
            <a:r>
              <a:rPr lang="en-GB"/>
              <a:t>However, the know-how and the methods used to source, verify and make critical information available to the public in real time are applicable in similar contexts worldwide.</a:t>
            </a:r>
          </a:p>
          <a:p>
            <a:pPr lvl="0" rtl="0">
              <a:spcBef>
                <a:spcPts val="0"/>
              </a:spcBef>
              <a:buNone/>
            </a:pPr>
            <a:r>
              <a:t/>
            </a:r>
            <a:endParaRPr/>
          </a:p>
          <a:p>
            <a:pPr lvl="0" rtl="0">
              <a:spcBef>
                <a:spcPts val="0"/>
              </a:spcBef>
              <a:buNone/>
            </a:pPr>
            <a:r>
              <a:rPr lang="en-GB"/>
              <a:t>Couple of notes: this is a talk with Q&amp;A not a workshop (due to the time constraints). We had to rework the structure a little bit, because of the absence of Danica. Please bear with us. </a:t>
            </a:r>
          </a:p>
          <a:p>
            <a:pPr lvl="0" rtl="0">
              <a:spcBef>
                <a:spcPts val="0"/>
              </a:spcBef>
              <a:buNone/>
            </a:pPr>
            <a:r>
              <a:t/>
            </a:r>
            <a:endParaRPr/>
          </a:p>
          <a:p>
            <a:pPr lvl="0">
              <a:spcBef>
                <a:spcPts val="0"/>
              </a:spcBef>
              <a:buNone/>
            </a:pPr>
            <a:r>
              <a:rPr lang="en-GB"/>
              <a:t>Pulling RL examples from a number of cases that took place in Eastern Europe: Ukraine’s Euromaidan protests, Bosnian protests and Balkan floods in </a:t>
            </a:r>
            <a:r>
              <a:rPr lang="en-GB">
                <a:solidFill>
                  <a:schemeClr val="dk2"/>
                </a:solidFill>
                <a:latin typeface="Trebuchet MS"/>
                <a:ea typeface="Trebuchet MS"/>
                <a:cs typeface="Trebuchet MS"/>
                <a:sym typeface="Trebuchet MS"/>
              </a:rPr>
              <a:t>May of 2014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1" name="Shape 23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8" name="Shape 238"/>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0" lvl="0" marL="76200" rtl="0">
              <a:lnSpc>
                <a:spcPct val="100000"/>
              </a:lnSpc>
              <a:spcBef>
                <a:spcPts val="0"/>
              </a:spcBef>
              <a:buClr>
                <a:schemeClr val="dk1"/>
              </a:buClr>
              <a:buSzPct val="25000"/>
              <a:buFont typeface="Arial"/>
              <a:buNone/>
            </a:pPr>
            <a:r>
              <a:rPr lang="en-GB">
                <a:solidFill>
                  <a:schemeClr val="dk1"/>
                </a:solidFill>
              </a:rPr>
              <a:t>A few words of caution about the crowdsourced content (and any other content for that matter). Make your own verification attempts. Accept the fact that sometimes only traditional media outlets have the capacity to verify certain content. Cooperate!</a:t>
            </a:r>
          </a:p>
          <a:p>
            <a:pPr indent="-298450" lvl="0" marL="457200" rtl="0">
              <a:lnSpc>
                <a:spcPct val="100000"/>
              </a:lnSpc>
              <a:spcBef>
                <a:spcPts val="0"/>
              </a:spcBef>
              <a:buClr>
                <a:schemeClr val="dk1"/>
              </a:buClr>
              <a:buSzPct val="100000"/>
              <a:buAutoNum type="arabicParenBoth"/>
            </a:pPr>
            <a:r>
              <a:rPr lang="en-GB">
                <a:solidFill>
                  <a:schemeClr val="dk1"/>
                </a:solidFill>
              </a:rPr>
              <a:t>Social media users do not have fact checking skills (at least not all of them), therefore they disseminate what they believe is true. And even in places where people are new to social media, and where in the beginning it is just your progressive crowd and the trustworthy activists… The more people join and the more they use the service, the sooner they learn to manipulate it. P</a:t>
            </a:r>
            <a:r>
              <a:rPr lang="en-GB">
                <a:solidFill>
                  <a:schemeClr val="dk1"/>
                </a:solidFill>
              </a:rPr>
              <a:t>roblematic material may range from accidental fakes to a well-organized misinformation attempt.</a:t>
            </a:r>
          </a:p>
          <a:p>
            <a:pPr indent="-298450" lvl="0" marL="457200" rtl="0">
              <a:lnSpc>
                <a:spcPct val="100000"/>
              </a:lnSpc>
              <a:spcBef>
                <a:spcPts val="0"/>
              </a:spcBef>
              <a:buClr>
                <a:schemeClr val="dk1"/>
              </a:buClr>
              <a:buSzPct val="100000"/>
              <a:buAutoNum type="arabicParenBoth"/>
            </a:pPr>
            <a:r>
              <a:rPr lang="en-GB">
                <a:solidFill>
                  <a:schemeClr val="dk1"/>
                </a:solidFill>
              </a:rPr>
              <a:t>We will speak about specific tools in a little bit, however, one</a:t>
            </a:r>
            <a:r>
              <a:rPr lang="en-GB">
                <a:solidFill>
                  <a:schemeClr val="dk1"/>
                </a:solidFill>
              </a:rPr>
              <a:t> </a:t>
            </a:r>
            <a:r>
              <a:rPr lang="en-GB">
                <a:solidFill>
                  <a:schemeClr val="dk1"/>
                </a:solidFill>
              </a:rPr>
              <a:t>way to spot misinformation is knowing the context well. </a:t>
            </a:r>
            <a:r>
              <a:rPr lang="en-GB">
                <a:solidFill>
                  <a:schemeClr val="dk1"/>
                </a:solidFill>
              </a:rPr>
              <a:t>Because of social media, often you do not even have to be physically in the place of an event to have a good understanding of what has happened</a:t>
            </a:r>
            <a:r>
              <a:rPr lang="en-GB">
                <a:solidFill>
                  <a:schemeClr val="dk1"/>
                </a:solidFill>
              </a:rPr>
              <a:t>. Sometimes it is enough to watch livestreams, follow reports of trusted traditional media and social media users (</a:t>
            </a:r>
            <a:r>
              <a:rPr lang="en-GB">
                <a:solidFill>
                  <a:schemeClr val="dk1"/>
                </a:solidFill>
              </a:rPr>
              <a:t>It is like me walking around Maidan without the computer and being like, ‘Ok, this is cool, but what’s up? what’s happening?)</a:t>
            </a:r>
            <a:r>
              <a:rPr lang="en-GB">
                <a:solidFill>
                  <a:schemeClr val="dk1"/>
                </a:solidFill>
              </a:rPr>
              <a:t>. It is helpful to keep your own timeline of events, aggregate useful links and materials in any way convenient for you. </a:t>
            </a:r>
          </a:p>
          <a:p>
            <a:pPr indent="-298450" lvl="0" marL="457200" rtl="0">
              <a:lnSpc>
                <a:spcPct val="100000"/>
              </a:lnSpc>
              <a:spcBef>
                <a:spcPts val="0"/>
              </a:spcBef>
              <a:buClr>
                <a:schemeClr val="dk1"/>
              </a:buClr>
              <a:buSzPct val="100000"/>
              <a:buAutoNum type="arabicParenBoth"/>
            </a:pPr>
            <a:r>
              <a:rPr lang="en-GB">
                <a:solidFill>
                  <a:schemeClr val="dk1"/>
                </a:solidFill>
              </a:rPr>
              <a:t>Sometimes activists can be of assistance in verifying crucial pieces of information. It is possible to cooperate with individual social media users or online initiatives. At other times only traditional media has the capacity to verify something by traditional means, simply because it has more resources to do so.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6" name="Shape 2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Rayna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7" name="Shape 25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GB"/>
              <a:t>People believe images more </a:t>
            </a:r>
          </a:p>
          <a:p>
            <a:pPr>
              <a:spcBef>
                <a:spcPts val="0"/>
              </a:spcBef>
              <a:buNone/>
            </a:pPr>
            <a:r>
              <a:rPr lang="en-GB"/>
              <a:t>Images are relatively easy to manipulate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3" name="Shape 2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GB"/>
              <a:t>Rayna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9" name="Shape 2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Rayna</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7" name="Shape 2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4" name="Shape 2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3" name="Shape 3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600"/>
              </a:spcBef>
              <a:buNone/>
            </a:pPr>
            <a:r>
              <a:rPr lang="en-GB" sz="1200">
                <a:solidFill>
                  <a:srgbClr val="454F5B"/>
                </a:solidFill>
                <a:latin typeface="Montserrat"/>
                <a:ea typeface="Montserrat"/>
                <a:cs typeface="Montserrat"/>
                <a:sym typeface="Montserrat"/>
              </a:rPr>
              <a:t>Frequently, we we try to verify social media content, we are faced with having to verify the identity of the users that generate it.</a:t>
            </a:r>
          </a:p>
          <a:p>
            <a:pPr lvl="0" rtl="0">
              <a:spcBef>
                <a:spcPts val="600"/>
              </a:spcBef>
              <a:buNone/>
            </a:pPr>
            <a:r>
              <a:rPr lang="en-GB" sz="1200">
                <a:solidFill>
                  <a:srgbClr val="454F5B"/>
                </a:solidFill>
                <a:latin typeface="Montserrat"/>
                <a:ea typeface="Montserrat"/>
                <a:cs typeface="Montserrat"/>
                <a:sym typeface="Montserrat"/>
              </a:rPr>
              <a:t>Here, an important question to ask ourselves is do the account look like they belong to ‘real’ people. </a:t>
            </a:r>
          </a:p>
          <a:p>
            <a:pPr lvl="0" rtl="0">
              <a:spcBef>
                <a:spcPts val="600"/>
              </a:spcBef>
              <a:buNone/>
            </a:pPr>
            <a:r>
              <a:rPr lang="en-GB" sz="1200" u="sng">
                <a:solidFill>
                  <a:schemeClr val="hlink"/>
                </a:solidFill>
                <a:latin typeface="Montserrat"/>
                <a:ea typeface="Montserrat"/>
                <a:cs typeface="Montserrat"/>
                <a:sym typeface="Montserrat"/>
                <a:hlinkClick r:id="rId2"/>
              </a:rPr>
              <a:t>pipl.com</a:t>
            </a:r>
            <a:r>
              <a:rPr lang="en-GB" sz="1200">
                <a:solidFill>
                  <a:srgbClr val="454F5B"/>
                </a:solidFill>
                <a:latin typeface="Montserrat"/>
                <a:ea typeface="Montserrat"/>
                <a:cs typeface="Montserrat"/>
                <a:sym typeface="Montserrat"/>
              </a:rPr>
              <a:t>, Facebook search, </a:t>
            </a:r>
            <a:r>
              <a:rPr lang="en-GB" sz="1200" u="sng">
                <a:solidFill>
                  <a:schemeClr val="hlink"/>
                </a:solidFill>
                <a:latin typeface="Montserrat"/>
                <a:ea typeface="Montserrat"/>
                <a:cs typeface="Montserrat"/>
                <a:sym typeface="Montserrat"/>
              </a:rPr>
              <a:t>LinkedIn</a:t>
            </a:r>
          </a:p>
          <a:p>
            <a:pPr lvl="0" rtl="0">
              <a:spcBef>
                <a:spcPts val="600"/>
              </a:spcBef>
              <a:buClr>
                <a:schemeClr val="dk1"/>
              </a:buClr>
              <a:buSzPct val="91666"/>
              <a:buFont typeface="Arial"/>
              <a:buNone/>
            </a:pPr>
            <a:r>
              <a:rPr lang="en-GB" sz="1200" u="sng">
                <a:latin typeface="Montserrat"/>
                <a:ea typeface="Montserrat"/>
                <a:cs typeface="Montserrat"/>
                <a:sym typeface="Montserrat"/>
              </a:rPr>
              <a:t>But even w/o the tools, you would not believe how much information about themselves people are sharing online!</a:t>
            </a:r>
          </a:p>
          <a:p>
            <a:pPr lvl="0">
              <a:spcBef>
                <a:spcPts val="600"/>
              </a:spcBef>
              <a:buClr>
                <a:schemeClr val="dk1"/>
              </a:buClr>
              <a:buFont typeface="Arial"/>
              <a:buNone/>
            </a:pPr>
            <a:r>
              <a:t/>
            </a:r>
            <a:endParaRPr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0" name="Shape 31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GB"/>
              <a:t>I</a:t>
            </a:r>
            <a:r>
              <a:rPr lang="en-GB" sz="1200"/>
              <a:t>n Ukraine we have not only faced some accidental fake, but have also come across rather well-organized misinformation attempts. </a:t>
            </a:r>
          </a:p>
          <a:p>
            <a:pPr rtl="0">
              <a:spcBef>
                <a:spcPts val="0"/>
              </a:spcBef>
              <a:buNone/>
            </a:pPr>
            <a:r>
              <a:rPr lang="en-GB" sz="1200"/>
              <a:t>A case of a fake Odessa May 2 tragedy ‘witness’ account is a good example of such an attempt.</a:t>
            </a:r>
          </a:p>
          <a:p>
            <a:pPr rtl="0">
              <a:spcBef>
                <a:spcPts val="0"/>
              </a:spcBef>
              <a:buNone/>
            </a:pPr>
            <a:r>
              <a:t/>
            </a:r>
            <a:endParaRPr sz="1200"/>
          </a:p>
          <a:p>
            <a:pPr rtl="0">
              <a:spcBef>
                <a:spcPts val="0"/>
              </a:spcBef>
              <a:buNone/>
            </a:pPr>
            <a:r>
              <a:rPr lang="en-GB" sz="1200"/>
              <a:t>Thus, as an aftermath of Euromaidan uprising in Kyiv, clashes between pro-Russian and pro-Ukrainian protesters took place on the streets of a Southern city of Odessa. The clashes culminated outside Odesa Trade Unions building, which then caught fire under unclear circumstances. As a result of the fire, over 40 pro-Russian activists that barricaded in the building had died. </a:t>
            </a:r>
          </a:p>
          <a:p>
            <a:pPr rtl="0">
              <a:spcBef>
                <a:spcPts val="0"/>
              </a:spcBef>
              <a:buNone/>
            </a:pPr>
            <a:r>
              <a:rPr lang="en-GB" sz="1200"/>
              <a:t>Shortly after the tragedy, a Facebook post by an alleged emergency room doctor Igor Rogosovsky, who supposedly tried to provide medical aid to the injured inside the Trade Unions Bldng had began making rounds on Facebook. Acc to the doctor’s account, he’d been prevented from tending to the dying person by the pro-Ukrainain “combatants”, who then threatened him and other Jews of Odesa with physical violence. </a:t>
            </a:r>
          </a:p>
          <a:p>
            <a:pPr rtl="0">
              <a:spcBef>
                <a:spcPts val="0"/>
              </a:spcBef>
              <a:buNone/>
            </a:pPr>
            <a:r>
              <a:t/>
            </a:r>
            <a:endParaRPr sz="1200"/>
          </a:p>
          <a:p>
            <a:pPr indent="-304800" lvl="0" marL="457200" rtl="0">
              <a:spcBef>
                <a:spcPts val="0"/>
              </a:spcBef>
              <a:buSzPct val="100000"/>
              <a:buAutoNum type="arabicParenBoth"/>
            </a:pPr>
            <a:r>
              <a:rPr lang="en-GB" sz="1200"/>
              <a:t>This horrifying story has been shared over </a:t>
            </a:r>
            <a:r>
              <a:rPr lang="en-GB" sz="1200"/>
              <a:t>2,000 times in just 15 hrs</a:t>
            </a:r>
            <a:r>
              <a:rPr lang="en-GB" sz="1200"/>
              <a:t> and continued gaining popularity. </a:t>
            </a:r>
          </a:p>
          <a:p>
            <a:pPr indent="-304800" lvl="0" marL="457200" rtl="0">
              <a:spcBef>
                <a:spcPts val="0"/>
              </a:spcBef>
              <a:buSzPct val="100000"/>
              <a:buAutoNum type="arabicParenBoth"/>
            </a:pPr>
            <a:r>
              <a:rPr lang="en-GB" sz="1200"/>
              <a:t>However, upon examining it closer, some users have noted that an account of alleged emergency room doctor has been set up only </a:t>
            </a:r>
            <a:r>
              <a:rPr lang="en-GB" sz="1200"/>
              <a:t>16hrs earlier </a:t>
            </a:r>
            <a:r>
              <a:rPr lang="en-GB" sz="1200"/>
              <a:t>and contained no other information about his life in Odesa before May 2014 events. Moreover, a simple search revealed that his profile photo has actually belonged to another doctor - a dentist from Karachaevo-Cherkessia, Russia. </a:t>
            </a:r>
          </a:p>
          <a:p>
            <a:pPr indent="-304800" lvl="0" marL="457200" rtl="0">
              <a:spcBef>
                <a:spcPts val="0"/>
              </a:spcBef>
              <a:buSzPct val="100000"/>
              <a:buAutoNum type="arabicParenBoth"/>
            </a:pPr>
            <a:r>
              <a:rPr lang="en-GB" sz="1200"/>
              <a:t>Other ‘warning signs’ about the content included it being actively shared through popular groups and pages, and, when it became popular enough, translations into different languages had been shared on international media pages and news sites. The story was also shared in Jewish online communities and in comment sections on news sites. Curiously, the translations into different languages shared by different users were seemingly identical.</a:t>
            </a:r>
          </a:p>
          <a:p>
            <a:pPr rtl="0">
              <a:spcBef>
                <a:spcPts val="0"/>
              </a:spcBef>
              <a:buNone/>
            </a:pPr>
            <a:r>
              <a:rPr lang="en-GB"/>
              <a:t>Whoever was behind this fake was interested in aiding a narrative popular with Russian and other foreign media that often painted EuroMaidan protesters as far-right radicals.</a:t>
            </a:r>
          </a:p>
          <a:p>
            <a:pPr rtl="0">
              <a:spcBef>
                <a:spcPts val="0"/>
              </a:spcBef>
              <a:buNone/>
            </a:pPr>
            <a:r>
              <a:rPr lang="en-GB" sz="1000">
                <a:solidFill>
                  <a:srgbClr val="333333"/>
                </a:solidFill>
              </a:rPr>
              <a:t>The page of the alleged doctor from Odesa has since been removed. </a:t>
            </a:r>
          </a:p>
          <a:p>
            <a:pPr>
              <a:spcBef>
                <a:spcPts val="0"/>
              </a:spcBef>
              <a:buNone/>
            </a:pPr>
            <a:r>
              <a:rPr lang="en-GB" sz="1000">
                <a:solidFill>
                  <a:srgbClr val="333333"/>
                </a:solidFill>
              </a:rPr>
              <a:t>http://blogs.pravda.com.ua/authors/savanevsky/5365f834c31e7/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Rayna</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5" name="Shape 3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8" name="Shape 3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44" name="Shape 3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1" name="Shape 3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58" name="Shape 3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2" name="Shape 3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sz="1200">
              <a:solidFill>
                <a:srgbClr val="434343"/>
              </a:solidFill>
              <a:latin typeface="Montserrat"/>
              <a:ea typeface="Montserrat"/>
              <a:cs typeface="Montserrat"/>
              <a:sym typeface="Montserra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8" name="Shape 3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1" name="Shape 381"/>
        <p:cNvGrpSpPr/>
        <p:nvPr/>
      </p:nvGrpSpPr>
      <p:grpSpPr>
        <a:xfrm>
          <a:off x="0" y="0"/>
          <a:ext cx="0" cy="0"/>
          <a:chOff x="0" y="0"/>
          <a:chExt cx="0" cy="0"/>
        </a:xfrm>
      </p:grpSpPr>
      <p:sp>
        <p:nvSpPr>
          <p:cNvPr id="382" name="Shape 38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3" name="Shape 38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Rayna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Rayna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GB"/>
              <a:t>Rayna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GB"/>
              <a:t>Sourcing news on social media. Focus: #Euromaidan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GB"/>
              <a:t>Rayna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5" name="Shape 14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GB" sz="1200"/>
              <a:t>In the next few slides, I will pull examples from the so-called Euromaidan protests in Ukraine of 2013-2014. And while these protests are unique in many ways, I will list certain trends that have been seen in other places where protests and unrest happened, which many of you may recognize. </a:t>
            </a:r>
          </a:p>
          <a:p>
            <a:pPr rtl="0">
              <a:spcBef>
                <a:spcPts val="0"/>
              </a:spcBef>
              <a:buNone/>
            </a:pPr>
            <a:r>
              <a:t/>
            </a:r>
            <a:endParaRPr sz="1200"/>
          </a:p>
          <a:p>
            <a:pPr rtl="0">
              <a:spcBef>
                <a:spcPts val="0"/>
              </a:spcBef>
              <a:buNone/>
            </a:pPr>
            <a:r>
              <a:rPr lang="en-GB" sz="1200"/>
              <a:t>So, frequently, in situations like mass protests, traditional media is no longer the news-breaker, because we have thousands of social media users who are actively creating and sharing content. But how to find “news”?</a:t>
            </a:r>
          </a:p>
          <a:p>
            <a:pPr rtl="0">
              <a:spcBef>
                <a:spcPts val="0"/>
              </a:spcBef>
              <a:buNone/>
            </a:pPr>
            <a:r>
              <a:rPr lang="en-GB" sz="1200"/>
              <a:t>Some tips:</a:t>
            </a:r>
          </a:p>
          <a:p>
            <a:pPr indent="-304800" lvl="0" marL="457200" rtl="0">
              <a:lnSpc>
                <a:spcPct val="115000"/>
              </a:lnSpc>
              <a:spcBef>
                <a:spcPts val="0"/>
              </a:spcBef>
              <a:buSzPct val="100000"/>
              <a:buAutoNum type="arabicParenBoth"/>
            </a:pPr>
            <a:r>
              <a:rPr lang="en-GB" sz="1200"/>
              <a:t>Do some research on the social networks themselves </a:t>
            </a:r>
            <a:r>
              <a:rPr lang="en-GB" sz="1200"/>
              <a:t>(i.e. in Ukraine, a Russian social network Vkontakte is most popular, hailing just over 27 mln users. Facebook, on the contrary is only third when it comes to popularity, with over 3 mln users. However, if you were to search for Euromaidan-related information on Vkontakte you would get only a very small glimpse of the overall picture.</a:t>
            </a:r>
            <a:r>
              <a:rPr lang="en-GB" sz="1200"/>
              <a:t> Ukrainian journalists know that most traffic from social nets to major news sites comes from Facebook, as this is where the political news is mainly shared and discussed. Thus, it is not surprising that a post which sparked Euromaidan was published on Facebook and that the network has become the key online site for organizing during the protests. Note: The rise of Twitter however, largely happened in parallel with and due to Euromaidan as it has become the source of traffic for news sites only since late 2013.)</a:t>
            </a:r>
          </a:p>
          <a:p>
            <a:pPr indent="-304800" lvl="0" marL="457200" rtl="0">
              <a:lnSpc>
                <a:spcPct val="115000"/>
              </a:lnSpc>
              <a:spcBef>
                <a:spcPts val="0"/>
              </a:spcBef>
              <a:buSzPct val="100000"/>
              <a:buAutoNum type="arabicParenBoth"/>
            </a:pPr>
            <a:r>
              <a:rPr lang="en-GB" sz="1200"/>
              <a:t>Identify who are the key actors: when speaking about protests, those could be political figures,  popular journalists and bloggers and so on. As events unfold,  you will also see key activists emerge online. </a:t>
            </a:r>
          </a:p>
          <a:p>
            <a:pPr indent="-304800" lvl="0" marL="457200" rtl="0">
              <a:lnSpc>
                <a:spcPct val="115000"/>
              </a:lnSpc>
              <a:spcBef>
                <a:spcPts val="0"/>
              </a:spcBef>
              <a:buSzPct val="100000"/>
              <a:buAutoNum type="arabicParenBoth"/>
            </a:pPr>
            <a:r>
              <a:rPr lang="en-GB" sz="1200"/>
              <a:t>Alongside key actors, search for users on the ground: do not just look for hashtags! </a:t>
            </a:r>
            <a:r>
              <a:rPr lang="en-GB" sz="1200"/>
              <a:t>search for check-ins, photos, geotags, and so on. </a:t>
            </a:r>
          </a:p>
          <a:p>
            <a:pPr indent="-304800" lvl="0" marL="457200" rtl="0">
              <a:lnSpc>
                <a:spcPct val="115000"/>
              </a:lnSpc>
              <a:spcBef>
                <a:spcPts val="0"/>
              </a:spcBef>
              <a:buSzPct val="100000"/>
              <a:buAutoNum type="arabicParenBoth"/>
            </a:pPr>
            <a:r>
              <a:rPr lang="en-GB" sz="1200"/>
              <a:t>Engage with users online: </a:t>
            </a:r>
            <a:r>
              <a:rPr lang="en-GB" sz="1200"/>
              <a:t>share interesting content, crowdsource information,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solidFill>
          <a:srgbClr val="C7F464"/>
        </a:solidFill>
      </p:bgPr>
    </p:bg>
    <p:spTree>
      <p:nvGrpSpPr>
        <p:cNvPr id="7" name="Shape 7"/>
        <p:cNvGrpSpPr/>
        <p:nvPr/>
      </p:nvGrpSpPr>
      <p:grpSpPr>
        <a:xfrm>
          <a:off x="0" y="0"/>
          <a:ext cx="0" cy="0"/>
          <a:chOff x="0" y="0"/>
          <a:chExt cx="0" cy="0"/>
        </a:xfrm>
      </p:grpSpPr>
      <p:sp>
        <p:nvSpPr>
          <p:cNvPr id="8" name="Shape 8"/>
          <p:cNvSpPr txBox="1"/>
          <p:nvPr>
            <p:ph type="ctrTitle"/>
          </p:nvPr>
        </p:nvSpPr>
        <p:spPr>
          <a:xfrm>
            <a:off x="3012325" y="2960550"/>
            <a:ext cx="5445899" cy="2405700"/>
          </a:xfrm>
          <a:prstGeom prst="rect">
            <a:avLst/>
          </a:prstGeom>
        </p:spPr>
        <p:txBody>
          <a:bodyPr anchorCtr="0" anchor="b" bIns="91425" lIns="91425" rIns="91425" tIns="91425"/>
          <a:lstStyle>
            <a:lvl1pPr algn="r">
              <a:spcBef>
                <a:spcPts val="0"/>
              </a:spcBef>
              <a:buSzPct val="100000"/>
              <a:defRPr sz="4800"/>
            </a:lvl1pPr>
            <a:lvl2pPr algn="r">
              <a:spcBef>
                <a:spcPts val="0"/>
              </a:spcBef>
              <a:buSzPct val="100000"/>
              <a:defRPr sz="6000"/>
            </a:lvl2pPr>
            <a:lvl3pPr algn="r">
              <a:spcBef>
                <a:spcPts val="0"/>
              </a:spcBef>
              <a:buSzPct val="100000"/>
              <a:defRPr sz="6000"/>
            </a:lvl3pPr>
            <a:lvl4pPr algn="r">
              <a:spcBef>
                <a:spcPts val="0"/>
              </a:spcBef>
              <a:buSzPct val="100000"/>
              <a:defRPr sz="6000"/>
            </a:lvl4pPr>
            <a:lvl5pPr algn="r">
              <a:spcBef>
                <a:spcPts val="0"/>
              </a:spcBef>
              <a:buSzPct val="100000"/>
              <a:defRPr sz="6000"/>
            </a:lvl5pPr>
            <a:lvl6pPr algn="r">
              <a:spcBef>
                <a:spcPts val="0"/>
              </a:spcBef>
              <a:buSzPct val="100000"/>
              <a:defRPr sz="6000"/>
            </a:lvl6pPr>
            <a:lvl7pPr algn="r">
              <a:spcBef>
                <a:spcPts val="0"/>
              </a:spcBef>
              <a:buSzPct val="100000"/>
              <a:defRPr sz="6000"/>
            </a:lvl7pPr>
            <a:lvl8pPr algn="r">
              <a:spcBef>
                <a:spcPts val="0"/>
              </a:spcBef>
              <a:buSzPct val="100000"/>
              <a:defRPr sz="6000"/>
            </a:lvl8pPr>
            <a:lvl9pPr algn="r">
              <a:spcBef>
                <a:spcPts val="0"/>
              </a:spcBef>
              <a:buSzPct val="100000"/>
              <a:defRPr sz="6000"/>
            </a:lvl9pPr>
          </a:lstStyle>
          <a:p/>
        </p:txBody>
      </p:sp>
      <p:sp>
        <p:nvSpPr>
          <p:cNvPr id="9" name="Shape 9"/>
          <p:cNvSpPr/>
          <p:nvPr/>
        </p:nvSpPr>
        <p:spPr>
          <a:xfrm>
            <a:off x="6208125" y="5619450"/>
            <a:ext cx="2250000" cy="137699"/>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_2">
    <p:spTree>
      <p:nvGrpSpPr>
        <p:cNvPr id="48" name="Shape 48"/>
        <p:cNvGrpSpPr/>
        <p:nvPr/>
      </p:nvGrpSpPr>
      <p:grpSpPr>
        <a:xfrm>
          <a:off x="0" y="0"/>
          <a:ext cx="0" cy="0"/>
          <a:chOff x="0" y="0"/>
          <a:chExt cx="0" cy="0"/>
        </a:xfrm>
      </p:grpSpPr>
      <p:sp>
        <p:nvSpPr>
          <p:cNvPr id="49" name="Shape 49"/>
          <p:cNvSpPr/>
          <p:nvPr/>
        </p:nvSpPr>
        <p:spPr>
          <a:xfrm>
            <a:off x="0" y="0"/>
            <a:ext cx="9144000" cy="4691099"/>
          </a:xfrm>
          <a:prstGeom prst="rect">
            <a:avLst/>
          </a:prstGeom>
          <a:solidFill>
            <a:schemeClr val="dk2"/>
          </a:solidFill>
          <a:ln>
            <a:noFill/>
          </a:ln>
        </p:spPr>
        <p:txBody>
          <a:bodyPr anchorCtr="0" anchor="ctr" bIns="45700" lIns="91425" rIns="91425" tIns="45700">
            <a:noAutofit/>
          </a:bodyPr>
          <a:lstStyle/>
          <a:p>
            <a:pPr>
              <a:spcBef>
                <a:spcPts val="0"/>
              </a:spcBef>
              <a:buNone/>
            </a:pPr>
            <a:r>
              <a:t/>
            </a:r>
            <a:endParaRPr/>
          </a:p>
        </p:txBody>
      </p:sp>
      <p:cxnSp>
        <p:nvCxnSpPr>
          <p:cNvPr id="50" name="Shape 50"/>
          <p:cNvCxnSpPr/>
          <p:nvPr/>
        </p:nvCxnSpPr>
        <p:spPr>
          <a:xfrm>
            <a:off x="0" y="4662139"/>
            <a:ext cx="9144000" cy="0"/>
          </a:xfrm>
          <a:prstGeom prst="straightConnector1">
            <a:avLst/>
          </a:prstGeom>
          <a:noFill/>
          <a:ln cap="flat" cmpd="sng" w="57150">
            <a:solidFill>
              <a:srgbClr val="000000">
                <a:alpha val="14900"/>
              </a:srgbClr>
            </a:solidFill>
            <a:prstDash val="solid"/>
            <a:round/>
            <a:headEnd len="med" w="med" type="none"/>
            <a:tailEnd len="med" w="med" type="none"/>
          </a:ln>
        </p:spPr>
      </p:cxnSp>
      <p:sp>
        <p:nvSpPr>
          <p:cNvPr id="51" name="Shape 51"/>
          <p:cNvSpPr txBox="1"/>
          <p:nvPr>
            <p:ph type="ctrTitle"/>
          </p:nvPr>
        </p:nvSpPr>
        <p:spPr>
          <a:xfrm>
            <a:off x="685800" y="2490375"/>
            <a:ext cx="7772400" cy="2198400"/>
          </a:xfrm>
          <a:prstGeom prst="rect">
            <a:avLst/>
          </a:prstGeom>
        </p:spPr>
        <p:txBody>
          <a:bodyPr anchorCtr="0" anchor="b" bIns="91425" lIns="91425" rIns="91425" tIns="91425"/>
          <a:lstStyle>
            <a:lvl1pPr rtl="0">
              <a:spcBef>
                <a:spcPts val="0"/>
              </a:spcBef>
              <a:buSzPct val="100000"/>
              <a:defRPr sz="7200"/>
            </a:lvl1pPr>
            <a:lvl2pPr rtl="0">
              <a:spcBef>
                <a:spcPts val="0"/>
              </a:spcBef>
              <a:buSzPct val="100000"/>
              <a:defRPr sz="7200"/>
            </a:lvl2pPr>
            <a:lvl3pPr rtl="0">
              <a:spcBef>
                <a:spcPts val="0"/>
              </a:spcBef>
              <a:buSzPct val="100000"/>
              <a:defRPr sz="7200"/>
            </a:lvl3pPr>
            <a:lvl4pPr rtl="0">
              <a:spcBef>
                <a:spcPts val="0"/>
              </a:spcBef>
              <a:buSzPct val="100000"/>
              <a:defRPr sz="7200"/>
            </a:lvl4pPr>
            <a:lvl5pPr rtl="0">
              <a:spcBef>
                <a:spcPts val="0"/>
              </a:spcBef>
              <a:buSzPct val="100000"/>
              <a:defRPr sz="7200"/>
            </a:lvl5pPr>
            <a:lvl6pPr rtl="0">
              <a:spcBef>
                <a:spcPts val="0"/>
              </a:spcBef>
              <a:buSzPct val="100000"/>
              <a:defRPr sz="7200"/>
            </a:lvl6pPr>
            <a:lvl7pPr rtl="0">
              <a:spcBef>
                <a:spcPts val="0"/>
              </a:spcBef>
              <a:buSzPct val="100000"/>
              <a:defRPr sz="7200"/>
            </a:lvl7pPr>
            <a:lvl8pPr rtl="0">
              <a:spcBef>
                <a:spcPts val="0"/>
              </a:spcBef>
              <a:buSzPct val="100000"/>
              <a:defRPr sz="7200"/>
            </a:lvl8pPr>
            <a:lvl9pPr rtl="0">
              <a:spcBef>
                <a:spcPts val="0"/>
              </a:spcBef>
              <a:buSzPct val="100000"/>
              <a:defRPr sz="7200"/>
            </a:lvl9pPr>
          </a:lstStyle>
          <a:p/>
        </p:txBody>
      </p:sp>
      <p:sp>
        <p:nvSpPr>
          <p:cNvPr id="52" name="Shape 52"/>
          <p:cNvSpPr txBox="1"/>
          <p:nvPr>
            <p:ph idx="1" type="subTitle"/>
          </p:nvPr>
        </p:nvSpPr>
        <p:spPr>
          <a:xfrm>
            <a:off x="685800" y="4836035"/>
            <a:ext cx="7772400" cy="1032299"/>
          </a:xfrm>
          <a:prstGeom prst="rect">
            <a:avLst/>
          </a:prstGeom>
        </p:spPr>
        <p:txBody>
          <a:bodyPr anchorCtr="0" anchor="t" bIns="91425" lIns="91425" rIns="91425" tIns="91425"/>
          <a:lstStyle>
            <a:lvl1pPr rtl="0">
              <a:spcBef>
                <a:spcPts val="0"/>
              </a:spcBef>
              <a:buClr>
                <a:schemeClr val="dk2"/>
              </a:buClr>
              <a:buNone/>
              <a:defRPr>
                <a:solidFill>
                  <a:schemeClr val="dk2"/>
                </a:solidFill>
              </a:defRPr>
            </a:lvl1pPr>
            <a:lvl2pPr rtl="0">
              <a:spcBef>
                <a:spcPts val="0"/>
              </a:spcBef>
              <a:buClr>
                <a:schemeClr val="dk2"/>
              </a:buClr>
              <a:buSzPct val="100000"/>
              <a:buNone/>
              <a:defRPr sz="3000">
                <a:solidFill>
                  <a:schemeClr val="dk2"/>
                </a:solidFill>
              </a:defRPr>
            </a:lvl2pPr>
            <a:lvl3pPr rtl="0">
              <a:spcBef>
                <a:spcPts val="0"/>
              </a:spcBef>
              <a:buClr>
                <a:schemeClr val="dk2"/>
              </a:buClr>
              <a:buSzPct val="100000"/>
              <a:buNone/>
              <a:defRPr sz="3000">
                <a:solidFill>
                  <a:schemeClr val="dk2"/>
                </a:solidFill>
              </a:defRPr>
            </a:lvl3pPr>
            <a:lvl4pPr rtl="0">
              <a:spcBef>
                <a:spcPts val="0"/>
              </a:spcBef>
              <a:buClr>
                <a:schemeClr val="dk2"/>
              </a:buClr>
              <a:buSzPct val="100000"/>
              <a:buNone/>
              <a:defRPr sz="3000">
                <a:solidFill>
                  <a:schemeClr val="dk2"/>
                </a:solidFill>
              </a:defRPr>
            </a:lvl4pPr>
            <a:lvl5pPr rtl="0">
              <a:spcBef>
                <a:spcPts val="0"/>
              </a:spcBef>
              <a:buClr>
                <a:schemeClr val="dk2"/>
              </a:buClr>
              <a:buSzPct val="100000"/>
              <a:buNone/>
              <a:defRPr sz="3000">
                <a:solidFill>
                  <a:schemeClr val="dk2"/>
                </a:solidFill>
              </a:defRPr>
            </a:lvl5pPr>
            <a:lvl6pPr rtl="0">
              <a:spcBef>
                <a:spcPts val="0"/>
              </a:spcBef>
              <a:buClr>
                <a:schemeClr val="dk2"/>
              </a:buClr>
              <a:buSzPct val="100000"/>
              <a:buNone/>
              <a:defRPr sz="3000">
                <a:solidFill>
                  <a:schemeClr val="dk2"/>
                </a:solidFill>
              </a:defRPr>
            </a:lvl6pPr>
            <a:lvl7pPr rtl="0">
              <a:spcBef>
                <a:spcPts val="0"/>
              </a:spcBef>
              <a:buClr>
                <a:schemeClr val="dk2"/>
              </a:buClr>
              <a:buSzPct val="100000"/>
              <a:buNone/>
              <a:defRPr sz="3000">
                <a:solidFill>
                  <a:schemeClr val="dk2"/>
                </a:solidFill>
              </a:defRPr>
            </a:lvl7pPr>
            <a:lvl8pPr rtl="0">
              <a:spcBef>
                <a:spcPts val="0"/>
              </a:spcBef>
              <a:buClr>
                <a:schemeClr val="dk2"/>
              </a:buClr>
              <a:buSzPct val="100000"/>
              <a:buNone/>
              <a:defRPr sz="3000">
                <a:solidFill>
                  <a:schemeClr val="dk2"/>
                </a:solidFill>
              </a:defRPr>
            </a:lvl8pPr>
            <a:lvl9pPr rtl="0">
              <a:spcBef>
                <a:spcPts val="0"/>
              </a:spcBef>
              <a:buClr>
                <a:schemeClr val="dk2"/>
              </a:buClr>
              <a:buSzPct val="100000"/>
              <a:buNone/>
              <a:defRPr sz="3000">
                <a:solidFill>
                  <a:schemeClr val="dk2"/>
                </a:solidFill>
              </a:defRPr>
            </a:lvl9pPr>
          </a:lstStyle>
          <a:p/>
        </p:txBody>
      </p:sp>
      <p:sp>
        <p:nvSpPr>
          <p:cNvPr id="53" name="Shape 53"/>
          <p:cNvSpPr txBox="1"/>
          <p:nvPr>
            <p:ph idx="12" type="sldNum"/>
          </p:nvPr>
        </p:nvSpPr>
        <p:spPr>
          <a:xfrm>
            <a:off x="8556791" y="6333134"/>
            <a:ext cx="548699" cy="524699"/>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bg>
      <p:bgPr>
        <a:solidFill>
          <a:srgbClr val="4ECDC4"/>
        </a:solidFill>
      </p:bgPr>
    </p:bg>
    <p:spTree>
      <p:nvGrpSpPr>
        <p:cNvPr id="10" name="Shape 10"/>
        <p:cNvGrpSpPr/>
        <p:nvPr/>
      </p:nvGrpSpPr>
      <p:grpSpPr>
        <a:xfrm>
          <a:off x="0" y="0"/>
          <a:ext cx="0" cy="0"/>
          <a:chOff x="0" y="0"/>
          <a:chExt cx="0" cy="0"/>
        </a:xfrm>
      </p:grpSpPr>
      <p:sp>
        <p:nvSpPr>
          <p:cNvPr id="11" name="Shape 11"/>
          <p:cNvSpPr/>
          <p:nvPr/>
        </p:nvSpPr>
        <p:spPr>
          <a:xfrm>
            <a:off x="5680600" y="0"/>
            <a:ext cx="3463199" cy="6858000"/>
          </a:xfrm>
          <a:prstGeom prst="rect">
            <a:avLst/>
          </a:prstGeom>
          <a:solidFill>
            <a:srgbClr val="FFFFFF"/>
          </a:solidFill>
          <a:ln>
            <a:noFill/>
          </a:ln>
        </p:spPr>
        <p:txBody>
          <a:bodyPr anchorCtr="0" anchor="ctr" bIns="91425" lIns="91425" rIns="91425" tIns="91425">
            <a:noAutofit/>
          </a:bodyPr>
          <a:lstStyle/>
          <a:p>
            <a:pPr>
              <a:spcBef>
                <a:spcPts val="0"/>
              </a:spcBef>
              <a:buNone/>
            </a:pPr>
            <a:r>
              <a:t/>
            </a:r>
            <a:endParaRPr/>
          </a:p>
        </p:txBody>
      </p:sp>
      <p:sp>
        <p:nvSpPr>
          <p:cNvPr id="12" name="Shape 12"/>
          <p:cNvSpPr txBox="1"/>
          <p:nvPr>
            <p:ph type="ctrTitle"/>
          </p:nvPr>
        </p:nvSpPr>
        <p:spPr>
          <a:xfrm>
            <a:off x="685800" y="3863725"/>
            <a:ext cx="4505399" cy="1910399"/>
          </a:xfrm>
          <a:prstGeom prst="rect">
            <a:avLst/>
          </a:prstGeom>
        </p:spPr>
        <p:txBody>
          <a:bodyPr anchorCtr="0" anchor="b" bIns="91425" lIns="91425" rIns="91425" tIns="91425"/>
          <a:lstStyle>
            <a:lvl1pPr rtl="0" algn="r">
              <a:spcBef>
                <a:spcPts val="0"/>
              </a:spcBef>
              <a:buClr>
                <a:srgbClr val="FFFFFF"/>
              </a:buClr>
              <a:buSzPct val="100000"/>
              <a:defRPr sz="4000">
                <a:solidFill>
                  <a:srgbClr val="FFFFFF"/>
                </a:solidFill>
              </a:defRPr>
            </a:lvl1pPr>
            <a:lvl2pPr rtl="0" algn="ctr">
              <a:spcBef>
                <a:spcPts val="0"/>
              </a:spcBef>
              <a:buClr>
                <a:srgbClr val="FFFFFF"/>
              </a:buClr>
              <a:buSzPct val="100000"/>
              <a:defRPr sz="4800">
                <a:solidFill>
                  <a:srgbClr val="FFFFFF"/>
                </a:solidFill>
              </a:defRPr>
            </a:lvl2pPr>
            <a:lvl3pPr rtl="0" algn="ctr">
              <a:spcBef>
                <a:spcPts val="0"/>
              </a:spcBef>
              <a:buClr>
                <a:srgbClr val="FFFFFF"/>
              </a:buClr>
              <a:buSzPct val="100000"/>
              <a:defRPr sz="4800">
                <a:solidFill>
                  <a:srgbClr val="FFFFFF"/>
                </a:solidFill>
              </a:defRPr>
            </a:lvl3pPr>
            <a:lvl4pPr rtl="0" algn="ctr">
              <a:spcBef>
                <a:spcPts val="0"/>
              </a:spcBef>
              <a:buClr>
                <a:srgbClr val="FFFFFF"/>
              </a:buClr>
              <a:buSzPct val="100000"/>
              <a:defRPr sz="4800">
                <a:solidFill>
                  <a:srgbClr val="FFFFFF"/>
                </a:solidFill>
              </a:defRPr>
            </a:lvl4pPr>
            <a:lvl5pPr rtl="0" algn="ctr">
              <a:spcBef>
                <a:spcPts val="0"/>
              </a:spcBef>
              <a:buClr>
                <a:srgbClr val="FFFFFF"/>
              </a:buClr>
              <a:buSzPct val="100000"/>
              <a:defRPr sz="4800">
                <a:solidFill>
                  <a:srgbClr val="FFFFFF"/>
                </a:solidFill>
              </a:defRPr>
            </a:lvl5pPr>
            <a:lvl6pPr rtl="0" algn="ctr">
              <a:spcBef>
                <a:spcPts val="0"/>
              </a:spcBef>
              <a:buClr>
                <a:srgbClr val="FFFFFF"/>
              </a:buClr>
              <a:buSzPct val="100000"/>
              <a:defRPr sz="4800">
                <a:solidFill>
                  <a:srgbClr val="FFFFFF"/>
                </a:solidFill>
              </a:defRPr>
            </a:lvl6pPr>
            <a:lvl7pPr rtl="0" algn="ctr">
              <a:spcBef>
                <a:spcPts val="0"/>
              </a:spcBef>
              <a:buClr>
                <a:srgbClr val="FFFFFF"/>
              </a:buClr>
              <a:buSzPct val="100000"/>
              <a:defRPr sz="4800">
                <a:solidFill>
                  <a:srgbClr val="FFFFFF"/>
                </a:solidFill>
              </a:defRPr>
            </a:lvl7pPr>
            <a:lvl8pPr rtl="0" algn="ctr">
              <a:spcBef>
                <a:spcPts val="0"/>
              </a:spcBef>
              <a:buClr>
                <a:srgbClr val="FFFFFF"/>
              </a:buClr>
              <a:buSzPct val="100000"/>
              <a:defRPr sz="4800">
                <a:solidFill>
                  <a:srgbClr val="FFFFFF"/>
                </a:solidFill>
              </a:defRPr>
            </a:lvl8pPr>
            <a:lvl9pPr rtl="0" algn="ctr">
              <a:spcBef>
                <a:spcPts val="0"/>
              </a:spcBef>
              <a:buClr>
                <a:srgbClr val="FFFFFF"/>
              </a:buClr>
              <a:buSzPct val="100000"/>
              <a:defRPr sz="4800">
                <a:solidFill>
                  <a:srgbClr val="FFFFFF"/>
                </a:solidFill>
              </a:defRPr>
            </a:lvl9pPr>
          </a:lstStyle>
          <a:p/>
        </p:txBody>
      </p:sp>
      <p:sp>
        <p:nvSpPr>
          <p:cNvPr id="13" name="Shape 13"/>
          <p:cNvSpPr txBox="1"/>
          <p:nvPr>
            <p:ph idx="1" type="subTitle"/>
          </p:nvPr>
        </p:nvSpPr>
        <p:spPr>
          <a:xfrm>
            <a:off x="6101100" y="3817851"/>
            <a:ext cx="2446500" cy="1910399"/>
          </a:xfrm>
          <a:prstGeom prst="rect">
            <a:avLst/>
          </a:prstGeom>
        </p:spPr>
        <p:txBody>
          <a:bodyPr anchorCtr="0" anchor="b" bIns="91425" lIns="91425" rIns="91425" tIns="91425"/>
          <a:lstStyle>
            <a:lvl1pPr rtl="0">
              <a:spcBef>
                <a:spcPts val="0"/>
              </a:spcBef>
              <a:buClr>
                <a:srgbClr val="738498"/>
              </a:buClr>
              <a:buSzPct val="100000"/>
              <a:buNone/>
              <a:defRPr sz="2200">
                <a:solidFill>
                  <a:srgbClr val="738498"/>
                </a:solidFill>
              </a:defRPr>
            </a:lvl1pPr>
            <a:lvl2pPr rtl="0">
              <a:spcBef>
                <a:spcPts val="0"/>
              </a:spcBef>
              <a:buClr>
                <a:srgbClr val="738498"/>
              </a:buClr>
              <a:buSzPct val="100000"/>
              <a:buNone/>
              <a:defRPr sz="2200">
                <a:solidFill>
                  <a:srgbClr val="738498"/>
                </a:solidFill>
              </a:defRPr>
            </a:lvl2pPr>
            <a:lvl3pPr rtl="0">
              <a:spcBef>
                <a:spcPts val="0"/>
              </a:spcBef>
              <a:buClr>
                <a:srgbClr val="738498"/>
              </a:buClr>
              <a:buSzPct val="100000"/>
              <a:buNone/>
              <a:defRPr sz="2200">
                <a:solidFill>
                  <a:srgbClr val="738498"/>
                </a:solidFill>
              </a:defRPr>
            </a:lvl3pPr>
            <a:lvl4pPr rtl="0">
              <a:spcBef>
                <a:spcPts val="0"/>
              </a:spcBef>
              <a:buClr>
                <a:srgbClr val="738498"/>
              </a:buClr>
              <a:buSzPct val="100000"/>
              <a:buNone/>
              <a:defRPr sz="2200">
                <a:solidFill>
                  <a:srgbClr val="738498"/>
                </a:solidFill>
              </a:defRPr>
            </a:lvl4pPr>
            <a:lvl5pPr rtl="0">
              <a:spcBef>
                <a:spcPts val="0"/>
              </a:spcBef>
              <a:buClr>
                <a:srgbClr val="738498"/>
              </a:buClr>
              <a:buSzPct val="100000"/>
              <a:buNone/>
              <a:defRPr sz="2200">
                <a:solidFill>
                  <a:srgbClr val="738498"/>
                </a:solidFill>
              </a:defRPr>
            </a:lvl5pPr>
            <a:lvl6pPr rtl="0">
              <a:spcBef>
                <a:spcPts val="0"/>
              </a:spcBef>
              <a:buClr>
                <a:srgbClr val="738498"/>
              </a:buClr>
              <a:buSzPct val="100000"/>
              <a:buNone/>
              <a:defRPr sz="2200">
                <a:solidFill>
                  <a:srgbClr val="738498"/>
                </a:solidFill>
              </a:defRPr>
            </a:lvl6pPr>
            <a:lvl7pPr rtl="0">
              <a:spcBef>
                <a:spcPts val="0"/>
              </a:spcBef>
              <a:buClr>
                <a:srgbClr val="738498"/>
              </a:buClr>
              <a:buSzPct val="100000"/>
              <a:buNone/>
              <a:defRPr sz="2200">
                <a:solidFill>
                  <a:srgbClr val="738498"/>
                </a:solidFill>
              </a:defRPr>
            </a:lvl7pPr>
            <a:lvl8pPr rtl="0">
              <a:spcBef>
                <a:spcPts val="0"/>
              </a:spcBef>
              <a:buClr>
                <a:srgbClr val="738498"/>
              </a:buClr>
              <a:buSzPct val="100000"/>
              <a:buNone/>
              <a:defRPr sz="2200">
                <a:solidFill>
                  <a:srgbClr val="738498"/>
                </a:solidFill>
              </a:defRPr>
            </a:lvl8pPr>
            <a:lvl9pPr rtl="0">
              <a:spcBef>
                <a:spcPts val="0"/>
              </a:spcBef>
              <a:buClr>
                <a:srgbClr val="738498"/>
              </a:buClr>
              <a:buSzPct val="100000"/>
              <a:buNone/>
              <a:defRPr sz="2200">
                <a:solidFill>
                  <a:srgbClr val="738498"/>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14" name="Shape 14"/>
        <p:cNvGrpSpPr/>
        <p:nvPr/>
      </p:nvGrpSpPr>
      <p:grpSpPr>
        <a:xfrm>
          <a:off x="0" y="0"/>
          <a:ext cx="0" cy="0"/>
          <a:chOff x="0" y="0"/>
          <a:chExt cx="0" cy="0"/>
        </a:xfrm>
      </p:grpSpPr>
      <p:sp>
        <p:nvSpPr>
          <p:cNvPr id="15" name="Shape 15"/>
          <p:cNvSpPr/>
          <p:nvPr/>
        </p:nvSpPr>
        <p:spPr>
          <a:xfrm>
            <a:off x="0" y="0"/>
            <a:ext cx="2767799" cy="6858000"/>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16" name="Shape 16"/>
          <p:cNvSpPr txBox="1"/>
          <p:nvPr>
            <p:ph idx="1" type="body"/>
          </p:nvPr>
        </p:nvSpPr>
        <p:spPr>
          <a:xfrm>
            <a:off x="3165233" y="1528066"/>
            <a:ext cx="4809000" cy="4335299"/>
          </a:xfrm>
          <a:prstGeom prst="rect">
            <a:avLst/>
          </a:prstGeom>
        </p:spPr>
        <p:txBody>
          <a:bodyPr anchorCtr="0" anchor="t" bIns="91425" lIns="91425" rIns="91425" tIns="91425"/>
          <a:lstStyle>
            <a:lvl1pPr rtl="0">
              <a:spcBef>
                <a:spcPts val="0"/>
              </a:spcBef>
              <a:buSzPct val="100000"/>
              <a:defRPr sz="3000"/>
            </a:lvl1pPr>
            <a:lvl2pPr rtl="0">
              <a:spcBef>
                <a:spcPts val="0"/>
              </a:spcBef>
              <a:buSzPct val="100000"/>
              <a:defRPr sz="3000"/>
            </a:lvl2pPr>
            <a:lvl3pPr rtl="0">
              <a:spcBef>
                <a:spcPts val="0"/>
              </a:spcBef>
              <a:buSzPct val="100000"/>
              <a:defRPr sz="3000"/>
            </a:lvl3pPr>
            <a:lvl4pPr rtl="0">
              <a:spcBef>
                <a:spcPts val="0"/>
              </a:spcBef>
              <a:buSzPct val="100000"/>
              <a:defRPr sz="3000"/>
            </a:lvl4pPr>
            <a:lvl5pPr rtl="0">
              <a:spcBef>
                <a:spcPts val="0"/>
              </a:spcBef>
              <a:buSzPct val="100000"/>
              <a:defRPr sz="3000"/>
            </a:lvl5pPr>
            <a:lvl6pPr rtl="0">
              <a:spcBef>
                <a:spcPts val="0"/>
              </a:spcBef>
              <a:buSzPct val="100000"/>
              <a:defRPr sz="3000"/>
            </a:lvl6pPr>
            <a:lvl7pPr rtl="0">
              <a:spcBef>
                <a:spcPts val="0"/>
              </a:spcBef>
              <a:buSzPct val="100000"/>
              <a:defRPr sz="3000"/>
            </a:lvl7pPr>
            <a:lvl8pPr rtl="0">
              <a:spcBef>
                <a:spcPts val="0"/>
              </a:spcBef>
              <a:buSzPct val="100000"/>
              <a:defRPr sz="3000"/>
            </a:lvl8pPr>
            <a:lvl9pPr>
              <a:spcBef>
                <a:spcPts val="0"/>
              </a:spcBef>
              <a:buSzPct val="100000"/>
              <a:defRPr sz="3000"/>
            </a:lvl9pPr>
          </a:lstStyle>
          <a:p/>
        </p:txBody>
      </p:sp>
      <p:grpSp>
        <p:nvGrpSpPr>
          <p:cNvPr id="17" name="Shape 17"/>
          <p:cNvGrpSpPr/>
          <p:nvPr/>
        </p:nvGrpSpPr>
        <p:grpSpPr>
          <a:xfrm>
            <a:off x="801025" y="1672320"/>
            <a:ext cx="1957200" cy="947979"/>
            <a:chOff x="801025" y="1367520"/>
            <a:chExt cx="1957200" cy="947979"/>
          </a:xfrm>
        </p:grpSpPr>
        <p:sp>
          <p:nvSpPr>
            <p:cNvPr id="18" name="Shape 18"/>
            <p:cNvSpPr txBox="1"/>
            <p:nvPr/>
          </p:nvSpPr>
          <p:spPr>
            <a:xfrm>
              <a:off x="801025" y="1367520"/>
              <a:ext cx="1957200" cy="871499"/>
            </a:xfrm>
            <a:prstGeom prst="rect">
              <a:avLst/>
            </a:prstGeom>
            <a:noFill/>
            <a:ln>
              <a:noFill/>
            </a:ln>
          </p:spPr>
          <p:txBody>
            <a:bodyPr anchorCtr="0" anchor="t" bIns="91425" lIns="91425" rIns="91425" tIns="91425">
              <a:noAutofit/>
            </a:bodyPr>
            <a:lstStyle/>
            <a:p>
              <a:pPr lvl="0" rtl="0" algn="ctr">
                <a:spcBef>
                  <a:spcPts val="0"/>
                </a:spcBef>
                <a:buNone/>
              </a:pPr>
              <a:r>
                <a:rPr b="1" lang="en-GB" sz="9400">
                  <a:solidFill>
                    <a:srgbClr val="454F5B"/>
                  </a:solidFill>
                </a:rPr>
                <a:t>‘’</a:t>
              </a:r>
            </a:p>
          </p:txBody>
        </p:sp>
        <p:sp>
          <p:nvSpPr>
            <p:cNvPr id="19" name="Shape 19"/>
            <p:cNvSpPr/>
            <p:nvPr/>
          </p:nvSpPr>
          <p:spPr>
            <a:xfrm>
              <a:off x="1397398" y="1543299"/>
              <a:ext cx="772200" cy="772200"/>
            </a:xfrm>
            <a:prstGeom prst="rect">
              <a:avLst/>
            </a:prstGeom>
            <a:noFill/>
            <a:ln cap="flat" cmpd="sng" w="76200">
              <a:solidFill>
                <a:srgbClr val="454F5B"/>
              </a:solidFill>
              <a:prstDash val="solid"/>
              <a:miter/>
              <a:headEnd len="med" w="med" type="none"/>
              <a:tailEnd len="med" w="med" type="none"/>
            </a:ln>
          </p:spPr>
          <p:txBody>
            <a:bodyPr anchorCtr="0" anchor="ctr" bIns="91425" lIns="91425" rIns="91425" tIns="91425">
              <a:noAutofit/>
            </a:bodyPr>
            <a:lstStyle/>
            <a:p>
              <a:pPr>
                <a:spcBef>
                  <a:spcPts val="0"/>
                </a:spcBef>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20" name="Shape 20"/>
        <p:cNvGrpSpPr/>
        <p:nvPr/>
      </p:nvGrpSpPr>
      <p:grpSpPr>
        <a:xfrm>
          <a:off x="0" y="0"/>
          <a:ext cx="0" cy="0"/>
          <a:chOff x="0" y="0"/>
          <a:chExt cx="0" cy="0"/>
        </a:xfrm>
      </p:grpSpPr>
      <p:sp>
        <p:nvSpPr>
          <p:cNvPr id="21" name="Shape 21"/>
          <p:cNvSpPr txBox="1"/>
          <p:nvPr>
            <p:ph type="title"/>
          </p:nvPr>
        </p:nvSpPr>
        <p:spPr>
          <a:xfrm>
            <a:off x="691200" y="0"/>
            <a:ext cx="7761599" cy="12921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x="691200" y="1811604"/>
            <a:ext cx="7761599" cy="44121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p:nvPr/>
        </p:nvSpPr>
        <p:spPr>
          <a:xfrm>
            <a:off x="813272" y="1506188"/>
            <a:ext cx="1533600" cy="137699"/>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
        <p:nvSpPr>
          <p:cNvPr id="24" name="Shape 24"/>
          <p:cNvSpPr/>
          <p:nvPr/>
        </p:nvSpPr>
        <p:spPr>
          <a:xfrm>
            <a:off x="0" y="0"/>
            <a:ext cx="137699" cy="6858000"/>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25" name="Shape 25"/>
        <p:cNvGrpSpPr/>
        <p:nvPr/>
      </p:nvGrpSpPr>
      <p:grpSpPr>
        <a:xfrm>
          <a:off x="0" y="0"/>
          <a:ext cx="0" cy="0"/>
          <a:chOff x="0" y="0"/>
          <a:chExt cx="0" cy="0"/>
        </a:xfrm>
      </p:grpSpPr>
      <p:sp>
        <p:nvSpPr>
          <p:cNvPr id="26" name="Shape 26"/>
          <p:cNvSpPr txBox="1"/>
          <p:nvPr>
            <p:ph type="title"/>
          </p:nvPr>
        </p:nvSpPr>
        <p:spPr>
          <a:xfrm>
            <a:off x="691200" y="634299"/>
            <a:ext cx="7761599" cy="6579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 type="body"/>
          </p:nvPr>
        </p:nvSpPr>
        <p:spPr>
          <a:xfrm>
            <a:off x="691200" y="1857900"/>
            <a:ext cx="3767400" cy="47100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8" name="Shape 28"/>
          <p:cNvSpPr txBox="1"/>
          <p:nvPr>
            <p:ph idx="2" type="body"/>
          </p:nvPr>
        </p:nvSpPr>
        <p:spPr>
          <a:xfrm>
            <a:off x="4685500" y="1857900"/>
            <a:ext cx="3767400" cy="47100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p:nvPr/>
        </p:nvSpPr>
        <p:spPr>
          <a:xfrm>
            <a:off x="813272" y="1506188"/>
            <a:ext cx="1533600" cy="137699"/>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
        <p:nvSpPr>
          <p:cNvPr id="30" name="Shape 30"/>
          <p:cNvSpPr/>
          <p:nvPr/>
        </p:nvSpPr>
        <p:spPr>
          <a:xfrm>
            <a:off x="0" y="0"/>
            <a:ext cx="137699" cy="6858000"/>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31" name="Shape 31"/>
        <p:cNvGrpSpPr/>
        <p:nvPr/>
      </p:nvGrpSpPr>
      <p:grpSpPr>
        <a:xfrm>
          <a:off x="0" y="0"/>
          <a:ext cx="0" cy="0"/>
          <a:chOff x="0" y="0"/>
          <a:chExt cx="0" cy="0"/>
        </a:xfrm>
      </p:grpSpPr>
      <p:sp>
        <p:nvSpPr>
          <p:cNvPr id="32" name="Shape 32"/>
          <p:cNvSpPr txBox="1"/>
          <p:nvPr>
            <p:ph type="title"/>
          </p:nvPr>
        </p:nvSpPr>
        <p:spPr>
          <a:xfrm>
            <a:off x="691200" y="634299"/>
            <a:ext cx="7761599" cy="657900"/>
          </a:xfrm>
          <a:prstGeom prst="rect">
            <a:avLst/>
          </a:prstGeom>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 type="body"/>
          </p:nvPr>
        </p:nvSpPr>
        <p:spPr>
          <a:xfrm>
            <a:off x="691200" y="1857900"/>
            <a:ext cx="2501699" cy="4710000"/>
          </a:xfrm>
          <a:prstGeom prst="rect">
            <a:avLst/>
          </a:prstGeom>
        </p:spPr>
        <p:txBody>
          <a:bodyPr anchorCtr="0" anchor="t" bIns="91425" lIns="91425" rIns="91425" tIns="91425"/>
          <a:lstStyle>
            <a:lvl1pPr rtl="0">
              <a:spcBef>
                <a:spcPts val="0"/>
              </a:spcBef>
              <a:buSzPct val="100000"/>
              <a:defRPr sz="2000"/>
            </a:lvl1pPr>
            <a:lvl2pPr rtl="0">
              <a:spcBef>
                <a:spcPts val="0"/>
              </a:spcBef>
              <a:defRPr/>
            </a:lvl2pPr>
            <a:lvl3pPr rtl="0">
              <a:spcBef>
                <a:spcPts val="0"/>
              </a:spcBef>
              <a:defRPr/>
            </a:lvl3pPr>
            <a:lvl4pPr rtl="0">
              <a:spcBef>
                <a:spcPts val="0"/>
              </a:spcBef>
              <a:buSzPct val="100000"/>
              <a:defRPr sz="2000"/>
            </a:lvl4pPr>
            <a:lvl5pPr rtl="0">
              <a:spcBef>
                <a:spcPts val="0"/>
              </a:spcBef>
              <a:buSzPct val="100000"/>
              <a:defRPr sz="2000"/>
            </a:lvl5pPr>
            <a:lvl6pPr rtl="0">
              <a:spcBef>
                <a:spcPts val="0"/>
              </a:spcBef>
              <a:buSzPct val="100000"/>
              <a:defRPr sz="2000"/>
            </a:lvl6pPr>
            <a:lvl7pPr rtl="0">
              <a:spcBef>
                <a:spcPts val="0"/>
              </a:spcBef>
              <a:buSzPct val="100000"/>
              <a:defRPr sz="2000"/>
            </a:lvl7pPr>
            <a:lvl8pPr rtl="0">
              <a:spcBef>
                <a:spcPts val="0"/>
              </a:spcBef>
              <a:buSzPct val="100000"/>
              <a:defRPr sz="2000"/>
            </a:lvl8pPr>
            <a:lvl9pPr rtl="0">
              <a:spcBef>
                <a:spcPts val="0"/>
              </a:spcBef>
              <a:buSzPct val="100000"/>
              <a:defRPr sz="2000"/>
            </a:lvl9pPr>
          </a:lstStyle>
          <a:p/>
        </p:txBody>
      </p:sp>
      <p:sp>
        <p:nvSpPr>
          <p:cNvPr id="34" name="Shape 34"/>
          <p:cNvSpPr txBox="1"/>
          <p:nvPr>
            <p:ph idx="2" type="body"/>
          </p:nvPr>
        </p:nvSpPr>
        <p:spPr>
          <a:xfrm>
            <a:off x="3321087" y="1857900"/>
            <a:ext cx="2501699" cy="4710000"/>
          </a:xfrm>
          <a:prstGeom prst="rect">
            <a:avLst/>
          </a:prstGeom>
        </p:spPr>
        <p:txBody>
          <a:bodyPr anchorCtr="0" anchor="t" bIns="91425" lIns="91425" rIns="91425" tIns="91425"/>
          <a:lstStyle>
            <a:lvl1pPr rtl="0">
              <a:spcBef>
                <a:spcPts val="0"/>
              </a:spcBef>
              <a:buSzPct val="100000"/>
              <a:defRPr sz="2000"/>
            </a:lvl1pPr>
            <a:lvl2pPr rtl="0">
              <a:spcBef>
                <a:spcPts val="0"/>
              </a:spcBef>
              <a:defRPr/>
            </a:lvl2pPr>
            <a:lvl3pPr rtl="0">
              <a:spcBef>
                <a:spcPts val="0"/>
              </a:spcBef>
              <a:defRPr/>
            </a:lvl3pPr>
            <a:lvl4pPr rtl="0">
              <a:spcBef>
                <a:spcPts val="0"/>
              </a:spcBef>
              <a:buSzPct val="100000"/>
              <a:defRPr sz="2000"/>
            </a:lvl4pPr>
            <a:lvl5pPr rtl="0">
              <a:spcBef>
                <a:spcPts val="0"/>
              </a:spcBef>
              <a:buSzPct val="100000"/>
              <a:defRPr sz="2000"/>
            </a:lvl5pPr>
            <a:lvl6pPr rtl="0">
              <a:spcBef>
                <a:spcPts val="0"/>
              </a:spcBef>
              <a:buSzPct val="100000"/>
              <a:defRPr sz="2000"/>
            </a:lvl6pPr>
            <a:lvl7pPr rtl="0">
              <a:spcBef>
                <a:spcPts val="0"/>
              </a:spcBef>
              <a:buSzPct val="100000"/>
              <a:defRPr sz="2000"/>
            </a:lvl7pPr>
            <a:lvl8pPr rtl="0">
              <a:spcBef>
                <a:spcPts val="0"/>
              </a:spcBef>
              <a:buSzPct val="100000"/>
              <a:defRPr sz="2000"/>
            </a:lvl8pPr>
            <a:lvl9pPr rtl="0">
              <a:spcBef>
                <a:spcPts val="0"/>
              </a:spcBef>
              <a:buSzPct val="100000"/>
              <a:defRPr sz="2000"/>
            </a:lvl9pPr>
          </a:lstStyle>
          <a:p/>
        </p:txBody>
      </p:sp>
      <p:sp>
        <p:nvSpPr>
          <p:cNvPr id="35" name="Shape 35"/>
          <p:cNvSpPr txBox="1"/>
          <p:nvPr>
            <p:ph idx="3" type="body"/>
          </p:nvPr>
        </p:nvSpPr>
        <p:spPr>
          <a:xfrm>
            <a:off x="5950975" y="1857900"/>
            <a:ext cx="2501699" cy="4710000"/>
          </a:xfrm>
          <a:prstGeom prst="rect">
            <a:avLst/>
          </a:prstGeom>
        </p:spPr>
        <p:txBody>
          <a:bodyPr anchorCtr="0" anchor="t" bIns="91425" lIns="91425" rIns="91425" tIns="91425"/>
          <a:lstStyle>
            <a:lvl1pPr rtl="0">
              <a:spcBef>
                <a:spcPts val="0"/>
              </a:spcBef>
              <a:buSzPct val="100000"/>
              <a:defRPr sz="2000"/>
            </a:lvl1pPr>
            <a:lvl2pPr rtl="0">
              <a:spcBef>
                <a:spcPts val="0"/>
              </a:spcBef>
              <a:defRPr/>
            </a:lvl2pPr>
            <a:lvl3pPr rtl="0">
              <a:spcBef>
                <a:spcPts val="0"/>
              </a:spcBef>
              <a:defRPr/>
            </a:lvl3pPr>
            <a:lvl4pPr rtl="0">
              <a:spcBef>
                <a:spcPts val="0"/>
              </a:spcBef>
              <a:buSzPct val="100000"/>
              <a:defRPr sz="2000"/>
            </a:lvl4pPr>
            <a:lvl5pPr rtl="0">
              <a:spcBef>
                <a:spcPts val="0"/>
              </a:spcBef>
              <a:buSzPct val="100000"/>
              <a:defRPr sz="2000"/>
            </a:lvl5pPr>
            <a:lvl6pPr rtl="0">
              <a:spcBef>
                <a:spcPts val="0"/>
              </a:spcBef>
              <a:buSzPct val="100000"/>
              <a:defRPr sz="2000"/>
            </a:lvl6pPr>
            <a:lvl7pPr rtl="0">
              <a:spcBef>
                <a:spcPts val="0"/>
              </a:spcBef>
              <a:buSzPct val="100000"/>
              <a:defRPr sz="2000"/>
            </a:lvl7pPr>
            <a:lvl8pPr rtl="0">
              <a:spcBef>
                <a:spcPts val="0"/>
              </a:spcBef>
              <a:buSzPct val="100000"/>
              <a:defRPr sz="2000"/>
            </a:lvl8pPr>
            <a:lvl9pPr rtl="0">
              <a:spcBef>
                <a:spcPts val="0"/>
              </a:spcBef>
              <a:buSzPct val="100000"/>
              <a:defRPr sz="2000"/>
            </a:lvl9pPr>
          </a:lstStyle>
          <a:p/>
        </p:txBody>
      </p:sp>
      <p:sp>
        <p:nvSpPr>
          <p:cNvPr id="36" name="Shape 36"/>
          <p:cNvSpPr/>
          <p:nvPr/>
        </p:nvSpPr>
        <p:spPr>
          <a:xfrm>
            <a:off x="813272" y="1506188"/>
            <a:ext cx="1533600" cy="137699"/>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
        <p:nvSpPr>
          <p:cNvPr id="37" name="Shape 37"/>
          <p:cNvSpPr/>
          <p:nvPr/>
        </p:nvSpPr>
        <p:spPr>
          <a:xfrm>
            <a:off x="0" y="0"/>
            <a:ext cx="137699" cy="6858000"/>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8" name="Shape 38"/>
        <p:cNvGrpSpPr/>
        <p:nvPr/>
      </p:nvGrpSpPr>
      <p:grpSpPr>
        <a:xfrm>
          <a:off x="0" y="0"/>
          <a:ext cx="0" cy="0"/>
          <a:chOff x="0" y="0"/>
          <a:chExt cx="0" cy="0"/>
        </a:xfrm>
      </p:grpSpPr>
      <p:sp>
        <p:nvSpPr>
          <p:cNvPr id="39" name="Shape 39"/>
          <p:cNvSpPr txBox="1"/>
          <p:nvPr>
            <p:ph type="title"/>
          </p:nvPr>
        </p:nvSpPr>
        <p:spPr>
          <a:xfrm>
            <a:off x="691200" y="634299"/>
            <a:ext cx="7761599" cy="6579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0" name="Shape 40"/>
          <p:cNvSpPr/>
          <p:nvPr/>
        </p:nvSpPr>
        <p:spPr>
          <a:xfrm>
            <a:off x="0" y="0"/>
            <a:ext cx="137699" cy="6858000"/>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41" name="Shape 41"/>
          <p:cNvSpPr/>
          <p:nvPr/>
        </p:nvSpPr>
        <p:spPr>
          <a:xfrm>
            <a:off x="813272" y="1506188"/>
            <a:ext cx="1533600" cy="137699"/>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457200" y="5780100"/>
            <a:ext cx="8229600" cy="940499"/>
          </a:xfrm>
          <a:prstGeom prst="rect">
            <a:avLst/>
          </a:prstGeom>
        </p:spPr>
        <p:txBody>
          <a:bodyPr anchorCtr="0" anchor="ctr" bIns="91425" lIns="91425" rIns="91425" tIns="91425"/>
          <a:lstStyle>
            <a:lvl1pPr algn="ctr">
              <a:spcBef>
                <a:spcPts val="360"/>
              </a:spcBef>
              <a:buClr>
                <a:srgbClr val="738498"/>
              </a:buClr>
              <a:buSzPct val="100000"/>
              <a:buNone/>
              <a:defRPr sz="1800">
                <a:solidFill>
                  <a:srgbClr val="738498"/>
                </a:solidFill>
              </a:defRPr>
            </a:lvl1pPr>
          </a:lstStyle>
          <a:p/>
        </p:txBody>
      </p:sp>
      <p:sp>
        <p:nvSpPr>
          <p:cNvPr id="44" name="Shape 44"/>
          <p:cNvSpPr/>
          <p:nvPr/>
        </p:nvSpPr>
        <p:spPr>
          <a:xfrm>
            <a:off x="3805198" y="5718588"/>
            <a:ext cx="1533600" cy="137699"/>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
        <p:nvSpPr>
          <p:cNvPr id="45" name="Shape 45"/>
          <p:cNvSpPr/>
          <p:nvPr/>
        </p:nvSpPr>
        <p:spPr>
          <a:xfrm>
            <a:off x="-3" y="6720300"/>
            <a:ext cx="9144000" cy="137699"/>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rgbClr val="4ECDC4"/>
        </a:solidFill>
      </p:bgPr>
    </p:bg>
    <p:spTree>
      <p:nvGrpSpPr>
        <p:cNvPr id="46" name="Shape 46"/>
        <p:cNvGrpSpPr/>
        <p:nvPr/>
      </p:nvGrpSpPr>
      <p:grpSpPr>
        <a:xfrm>
          <a:off x="0" y="0"/>
          <a:ext cx="0" cy="0"/>
          <a:chOff x="0" y="0"/>
          <a:chExt cx="0" cy="0"/>
        </a:xfrm>
      </p:grpSpPr>
      <p:sp>
        <p:nvSpPr>
          <p:cNvPr id="47" name="Shape 47"/>
          <p:cNvSpPr/>
          <p:nvPr/>
        </p:nvSpPr>
        <p:spPr>
          <a:xfrm>
            <a:off x="-3" y="6720300"/>
            <a:ext cx="9144000" cy="137699"/>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691200" y="634299"/>
            <a:ext cx="7761599" cy="657900"/>
          </a:xfrm>
          <a:prstGeom prst="rect">
            <a:avLst/>
          </a:prstGeom>
          <a:noFill/>
          <a:ln>
            <a:noFill/>
          </a:ln>
        </p:spPr>
        <p:txBody>
          <a:bodyPr anchorCtr="0" anchor="b" bIns="91425" lIns="91425" rIns="91425" tIns="91425"/>
          <a:lstStyle>
            <a:lvl1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1pPr>
            <a:lvl2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2pPr>
            <a:lvl3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3pPr>
            <a:lvl4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4pPr>
            <a:lvl5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5pPr>
            <a:lvl6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6pPr>
            <a:lvl7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7pPr>
            <a:lvl8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8pPr>
            <a:lvl9pPr>
              <a:spcBef>
                <a:spcPts val="0"/>
              </a:spcBef>
              <a:buClr>
                <a:srgbClr val="454F5B"/>
              </a:buClr>
              <a:buSzPct val="100000"/>
              <a:buFont typeface="Montserrat"/>
              <a:buNone/>
              <a:defRPr b="1" sz="3000">
                <a:solidFill>
                  <a:srgbClr val="454F5B"/>
                </a:solidFill>
                <a:latin typeface="Montserrat"/>
                <a:ea typeface="Montserrat"/>
                <a:cs typeface="Montserrat"/>
                <a:sym typeface="Montserrat"/>
              </a:defRPr>
            </a:lvl9pPr>
          </a:lstStyle>
          <a:p/>
        </p:txBody>
      </p:sp>
      <p:sp>
        <p:nvSpPr>
          <p:cNvPr id="6" name="Shape 6"/>
          <p:cNvSpPr txBox="1"/>
          <p:nvPr>
            <p:ph idx="1" type="body"/>
          </p:nvPr>
        </p:nvSpPr>
        <p:spPr>
          <a:xfrm>
            <a:off x="691200" y="1811604"/>
            <a:ext cx="7761599" cy="4412100"/>
          </a:xfrm>
          <a:prstGeom prst="rect">
            <a:avLst/>
          </a:prstGeom>
          <a:noFill/>
          <a:ln>
            <a:noFill/>
          </a:ln>
        </p:spPr>
        <p:txBody>
          <a:bodyPr anchorCtr="0" anchor="t" bIns="91425" lIns="91425" rIns="91425" tIns="91425"/>
          <a:lstStyle>
            <a:lvl1pPr>
              <a:spcBef>
                <a:spcPts val="600"/>
              </a:spcBef>
              <a:buClr>
                <a:srgbClr val="C7F464"/>
              </a:buClr>
              <a:buSzPct val="100000"/>
              <a:buFont typeface="Montserrat"/>
              <a:buChar char="▣"/>
              <a:defRPr sz="2400">
                <a:solidFill>
                  <a:srgbClr val="454F5B"/>
                </a:solidFill>
                <a:latin typeface="Montserrat"/>
                <a:ea typeface="Montserrat"/>
                <a:cs typeface="Montserrat"/>
                <a:sym typeface="Montserrat"/>
              </a:defRPr>
            </a:lvl1pPr>
            <a:lvl2pPr>
              <a:spcBef>
                <a:spcPts val="480"/>
              </a:spcBef>
              <a:buClr>
                <a:srgbClr val="C7F464"/>
              </a:buClr>
              <a:buSzPct val="100000"/>
              <a:buFont typeface="Montserrat"/>
              <a:buChar char="□"/>
              <a:defRPr sz="2000">
                <a:solidFill>
                  <a:srgbClr val="454F5B"/>
                </a:solidFill>
                <a:latin typeface="Montserrat"/>
                <a:ea typeface="Montserrat"/>
                <a:cs typeface="Montserrat"/>
                <a:sym typeface="Montserrat"/>
              </a:defRPr>
            </a:lvl2pPr>
            <a:lvl3pPr>
              <a:spcBef>
                <a:spcPts val="480"/>
              </a:spcBef>
              <a:buClr>
                <a:srgbClr val="C7F464"/>
              </a:buClr>
              <a:buSzPct val="100000"/>
              <a:buFont typeface="Montserrat"/>
              <a:defRPr sz="2000">
                <a:solidFill>
                  <a:srgbClr val="454F5B"/>
                </a:solidFill>
                <a:latin typeface="Montserrat"/>
                <a:ea typeface="Montserrat"/>
                <a:cs typeface="Montserrat"/>
                <a:sym typeface="Montserrat"/>
              </a:defRPr>
            </a:lvl3pPr>
            <a:lvl4pPr>
              <a:spcBef>
                <a:spcPts val="360"/>
              </a:spcBef>
              <a:buClr>
                <a:srgbClr val="C7F464"/>
              </a:buClr>
              <a:buSzPct val="100000"/>
              <a:buFont typeface="Montserrat"/>
              <a:defRPr sz="1800">
                <a:solidFill>
                  <a:srgbClr val="454F5B"/>
                </a:solidFill>
                <a:latin typeface="Montserrat"/>
                <a:ea typeface="Montserrat"/>
                <a:cs typeface="Montserrat"/>
                <a:sym typeface="Montserrat"/>
              </a:defRPr>
            </a:lvl4pPr>
            <a:lvl5pPr>
              <a:spcBef>
                <a:spcPts val="360"/>
              </a:spcBef>
              <a:buClr>
                <a:srgbClr val="C7F464"/>
              </a:buClr>
              <a:buSzPct val="100000"/>
              <a:buFont typeface="Montserrat"/>
              <a:defRPr sz="1800">
                <a:solidFill>
                  <a:srgbClr val="454F5B"/>
                </a:solidFill>
                <a:latin typeface="Montserrat"/>
                <a:ea typeface="Montserrat"/>
                <a:cs typeface="Montserrat"/>
                <a:sym typeface="Montserrat"/>
              </a:defRPr>
            </a:lvl5pPr>
            <a:lvl6pPr>
              <a:spcBef>
                <a:spcPts val="360"/>
              </a:spcBef>
              <a:buClr>
                <a:srgbClr val="C7F464"/>
              </a:buClr>
              <a:buSzPct val="100000"/>
              <a:buFont typeface="Montserrat"/>
              <a:defRPr sz="1800">
                <a:solidFill>
                  <a:srgbClr val="454F5B"/>
                </a:solidFill>
                <a:latin typeface="Montserrat"/>
                <a:ea typeface="Montserrat"/>
                <a:cs typeface="Montserrat"/>
                <a:sym typeface="Montserrat"/>
              </a:defRPr>
            </a:lvl6pPr>
            <a:lvl7pPr>
              <a:spcBef>
                <a:spcPts val="360"/>
              </a:spcBef>
              <a:buClr>
                <a:srgbClr val="C7F464"/>
              </a:buClr>
              <a:buSzPct val="100000"/>
              <a:buFont typeface="Montserrat"/>
              <a:defRPr sz="1800">
                <a:solidFill>
                  <a:srgbClr val="454F5B"/>
                </a:solidFill>
                <a:latin typeface="Montserrat"/>
                <a:ea typeface="Montserrat"/>
                <a:cs typeface="Montserrat"/>
                <a:sym typeface="Montserrat"/>
              </a:defRPr>
            </a:lvl7pPr>
            <a:lvl8pPr>
              <a:spcBef>
                <a:spcPts val="360"/>
              </a:spcBef>
              <a:buClr>
                <a:srgbClr val="C7F464"/>
              </a:buClr>
              <a:buSzPct val="100000"/>
              <a:buFont typeface="Montserrat"/>
              <a:defRPr sz="1800">
                <a:solidFill>
                  <a:srgbClr val="454F5B"/>
                </a:solidFill>
                <a:latin typeface="Montserrat"/>
                <a:ea typeface="Montserrat"/>
                <a:cs typeface="Montserrat"/>
                <a:sym typeface="Montserrat"/>
              </a:defRPr>
            </a:lvl8pPr>
            <a:lvl9pPr>
              <a:spcBef>
                <a:spcPts val="360"/>
              </a:spcBef>
              <a:buClr>
                <a:srgbClr val="C7F464"/>
              </a:buClr>
              <a:buSzPct val="100000"/>
              <a:buFont typeface="Montserrat"/>
              <a:defRPr sz="1800">
                <a:solidFill>
                  <a:srgbClr val="454F5B"/>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0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0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0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05.png"/><Relationship Id="rId4" Type="http://schemas.openxmlformats.org/officeDocument/2006/relationships/image" Target="../media/image0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09.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www.tineye.com/" TargetMode="External"/><Relationship Id="rId4" Type="http://schemas.openxmlformats.org/officeDocument/2006/relationships/hyperlink" Target="http://regex.info/exif.cgi"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www.tineye.com/" TargetMode="External"/><Relationship Id="rId4" Type="http://schemas.openxmlformats.org/officeDocument/2006/relationships/hyperlink" Target="http://regex.info/exif.cgi"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0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type="ctrTitle"/>
          </p:nvPr>
        </p:nvSpPr>
        <p:spPr>
          <a:xfrm>
            <a:off x="2860700" y="1409600"/>
            <a:ext cx="5445899" cy="2405700"/>
          </a:xfrm>
          <a:prstGeom prst="rect">
            <a:avLst/>
          </a:prstGeom>
        </p:spPr>
        <p:txBody>
          <a:bodyPr anchorCtr="0" anchor="b" bIns="91425" lIns="91425" rIns="91425" tIns="91425">
            <a:noAutofit/>
          </a:bodyPr>
          <a:lstStyle/>
          <a:p>
            <a:pPr lvl="0" rtl="0">
              <a:spcBef>
                <a:spcPts val="0"/>
              </a:spcBef>
              <a:buNone/>
            </a:pPr>
            <a:r>
              <a:rPr lang="en-GB" sz="6000"/>
              <a:t>PLUG &amp; PLAY NEWS</a:t>
            </a:r>
          </a:p>
        </p:txBody>
      </p:sp>
      <p:sp>
        <p:nvSpPr>
          <p:cNvPr id="56" name="Shape 56"/>
          <p:cNvSpPr txBox="1"/>
          <p:nvPr>
            <p:ph idx="1" type="subTitle"/>
          </p:nvPr>
        </p:nvSpPr>
        <p:spPr>
          <a:xfrm>
            <a:off x="65875" y="4274201"/>
            <a:ext cx="7772400" cy="1336800"/>
          </a:xfrm>
          <a:prstGeom prst="rect">
            <a:avLst/>
          </a:prstGeom>
          <a:noFill/>
          <a:ln>
            <a:noFill/>
          </a:ln>
        </p:spPr>
        <p:txBody>
          <a:bodyPr anchorCtr="0" anchor="t" bIns="91425" lIns="91425" rIns="91425" tIns="91425">
            <a:noAutofit/>
          </a:bodyPr>
          <a:lstStyle/>
          <a:p>
            <a:pPr algn="ctr">
              <a:spcBef>
                <a:spcPts val="0"/>
              </a:spcBef>
              <a:buNone/>
            </a:pPr>
            <a:r>
              <a:rPr lang="en-GB" sz="3000"/>
              <a:t>Sourcing, verifying and disseminating information  in a real-time crisis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691200" y="634299"/>
            <a:ext cx="7761599" cy="657900"/>
          </a:xfrm>
          <a:prstGeom prst="rect">
            <a:avLst/>
          </a:prstGeom>
        </p:spPr>
        <p:txBody>
          <a:bodyPr anchorCtr="0" anchor="b" bIns="91425" lIns="91425" rIns="91425" tIns="91425">
            <a:noAutofit/>
          </a:bodyPr>
          <a:lstStyle/>
          <a:p>
            <a:pPr>
              <a:spcBef>
                <a:spcPts val="0"/>
              </a:spcBef>
              <a:buNone/>
            </a:pPr>
            <a:r>
              <a:rPr lang="en-GB" sz="3600"/>
              <a:t>Twitter</a:t>
            </a:r>
          </a:p>
        </p:txBody>
      </p:sp>
      <p:sp>
        <p:nvSpPr>
          <p:cNvPr id="148" name="Shape 148"/>
          <p:cNvSpPr txBox="1"/>
          <p:nvPr>
            <p:ph idx="1" type="body"/>
          </p:nvPr>
        </p:nvSpPr>
        <p:spPr>
          <a:xfrm>
            <a:off x="691200" y="1857900"/>
            <a:ext cx="7467900" cy="4710000"/>
          </a:xfrm>
          <a:prstGeom prst="rect">
            <a:avLst/>
          </a:prstGeom>
        </p:spPr>
        <p:txBody>
          <a:bodyPr anchorCtr="0" anchor="t" bIns="91425" lIns="91425" rIns="91425" tIns="91425">
            <a:noAutofit/>
          </a:bodyPr>
          <a:lstStyle/>
          <a:p>
            <a:pPr lvl="0" rtl="0">
              <a:spcBef>
                <a:spcPts val="0"/>
              </a:spcBef>
              <a:buNone/>
            </a:pPr>
            <a:r>
              <a:rPr b="1" lang="en-GB" sz="2800"/>
              <a:t>Hashtags are useful in the beginning:</a:t>
            </a:r>
          </a:p>
          <a:p>
            <a:pPr indent="-228600" lvl="0" marL="457200" rtl="0">
              <a:lnSpc>
                <a:spcPct val="115000"/>
              </a:lnSpc>
              <a:spcBef>
                <a:spcPts val="0"/>
              </a:spcBef>
              <a:buSzPct val="100000"/>
            </a:pPr>
            <a:r>
              <a:rPr lang="en-GB" sz="2200"/>
              <a:t>indicate scale of events</a:t>
            </a:r>
          </a:p>
          <a:p>
            <a:pPr indent="-228600" lvl="0" marL="457200" rtl="0">
              <a:lnSpc>
                <a:spcPct val="115000"/>
              </a:lnSpc>
              <a:spcBef>
                <a:spcPts val="0"/>
              </a:spcBef>
              <a:buSzPct val="100000"/>
            </a:pPr>
            <a:r>
              <a:rPr lang="en-GB" sz="2200"/>
              <a:t>help spot key users and related tags</a:t>
            </a:r>
          </a:p>
          <a:p>
            <a:pPr indent="-228600" lvl="0" marL="457200" rtl="0">
              <a:lnSpc>
                <a:spcPct val="115000"/>
              </a:lnSpc>
              <a:spcBef>
                <a:spcPts val="0"/>
              </a:spcBef>
              <a:buSzPct val="100000"/>
            </a:pPr>
            <a:r>
              <a:rPr lang="en-GB" sz="2200"/>
              <a:t>use for initial search, lists and aggregators</a:t>
            </a:r>
          </a:p>
          <a:p>
            <a:pPr indent="-228600" lvl="1" marL="914400" rtl="0">
              <a:lnSpc>
                <a:spcPct val="115000"/>
              </a:lnSpc>
              <a:spcBef>
                <a:spcPts val="0"/>
              </a:spcBef>
              <a:buSzPct val="100000"/>
            </a:pPr>
            <a:r>
              <a:rPr i="1" lang="en-GB" sz="2200"/>
              <a:t>#євромайдан, #евромайдан, #euromaidan</a:t>
            </a:r>
          </a:p>
          <a:p>
            <a:pPr>
              <a:spcBef>
                <a:spcPts val="0"/>
              </a:spcBef>
              <a:buNone/>
            </a:pPr>
            <a:r>
              <a:t/>
            </a:r>
            <a:endParaRPr sz="2000"/>
          </a:p>
        </p:txBody>
      </p:sp>
      <p:pic>
        <p:nvPicPr>
          <p:cNvPr id="149" name="Shape 149"/>
          <p:cNvPicPr preferRelativeResize="0"/>
          <p:nvPr/>
        </p:nvPicPr>
        <p:blipFill>
          <a:blip r:embed="rId3">
            <a:alphaModFix/>
          </a:blip>
          <a:stretch>
            <a:fillRect/>
          </a:stretch>
        </p:blipFill>
        <p:spPr>
          <a:xfrm>
            <a:off x="2971800" y="4139023"/>
            <a:ext cx="3187025" cy="2159200"/>
          </a:xfrm>
          <a:prstGeom prst="rect">
            <a:avLst/>
          </a:prstGeom>
          <a:noFill/>
          <a:ln>
            <a:noFill/>
          </a:ln>
        </p:spPr>
      </p:pic>
      <p:sp>
        <p:nvSpPr>
          <p:cNvPr id="150" name="Shape 150"/>
          <p:cNvSpPr txBox="1"/>
          <p:nvPr/>
        </p:nvSpPr>
        <p:spPr>
          <a:xfrm>
            <a:off x="6313725" y="5987150"/>
            <a:ext cx="2321099" cy="373199"/>
          </a:xfrm>
          <a:prstGeom prst="rect">
            <a:avLst/>
          </a:prstGeom>
          <a:noFill/>
          <a:ln>
            <a:noFill/>
          </a:ln>
        </p:spPr>
        <p:txBody>
          <a:bodyPr anchorCtr="0" anchor="t" bIns="91425" lIns="91425" rIns="91425" tIns="91425">
            <a:noAutofit/>
          </a:bodyPr>
          <a:lstStyle/>
          <a:p>
            <a:pPr>
              <a:spcBef>
                <a:spcPts val="0"/>
              </a:spcBef>
              <a:buNone/>
            </a:pPr>
            <a:r>
              <a:rPr lang="en-GB" sz="800"/>
              <a:t>Image in the public domain, Wikimedia Commons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7F464"/>
        </a:solidFill>
      </p:bgPr>
    </p:bg>
    <p:spTree>
      <p:nvGrpSpPr>
        <p:cNvPr id="154" name="Shape 154"/>
        <p:cNvGrpSpPr/>
        <p:nvPr/>
      </p:nvGrpSpPr>
      <p:grpSpPr>
        <a:xfrm>
          <a:off x="0" y="0"/>
          <a:ext cx="0" cy="0"/>
          <a:chOff x="0" y="0"/>
          <a:chExt cx="0" cy="0"/>
        </a:xfrm>
      </p:grpSpPr>
      <p:sp>
        <p:nvSpPr>
          <p:cNvPr id="155" name="Shape 155"/>
          <p:cNvSpPr/>
          <p:nvPr/>
        </p:nvSpPr>
        <p:spPr>
          <a:xfrm>
            <a:off x="0" y="0"/>
            <a:ext cx="9144000" cy="2286900"/>
          </a:xfrm>
          <a:prstGeom prst="rect">
            <a:avLst/>
          </a:prstGeom>
          <a:solidFill>
            <a:srgbClr val="454F5B"/>
          </a:solidFill>
          <a:ln>
            <a:noFill/>
          </a:ln>
        </p:spPr>
        <p:txBody>
          <a:bodyPr anchorCtr="0" anchor="ctr" bIns="91425" lIns="91425" rIns="91425" tIns="91425">
            <a:noAutofit/>
          </a:bodyPr>
          <a:lstStyle/>
          <a:p>
            <a:pPr lvl="0" rtl="0">
              <a:spcBef>
                <a:spcPts val="0"/>
              </a:spcBef>
              <a:buNone/>
            </a:pPr>
            <a:r>
              <a:t/>
            </a:r>
            <a:endParaRPr>
              <a:solidFill>
                <a:srgbClr val="454F5B"/>
              </a:solidFill>
            </a:endParaRPr>
          </a:p>
        </p:txBody>
      </p:sp>
      <p:sp>
        <p:nvSpPr>
          <p:cNvPr id="156" name="Shape 156"/>
          <p:cNvSpPr/>
          <p:nvPr/>
        </p:nvSpPr>
        <p:spPr>
          <a:xfrm>
            <a:off x="0" y="2284047"/>
            <a:ext cx="9144000" cy="2286900"/>
          </a:xfrm>
          <a:prstGeom prst="rect">
            <a:avLst/>
          </a:prstGeom>
          <a:solidFill>
            <a:srgbClr val="4ECDC4"/>
          </a:solidFill>
          <a:ln>
            <a:noFill/>
          </a:ln>
        </p:spPr>
        <p:txBody>
          <a:bodyPr anchorCtr="0" anchor="ctr" bIns="91425" lIns="91425" rIns="91425" tIns="91425">
            <a:noAutofit/>
          </a:bodyPr>
          <a:lstStyle/>
          <a:p>
            <a:pPr>
              <a:spcBef>
                <a:spcPts val="0"/>
              </a:spcBef>
              <a:buNone/>
            </a:pPr>
            <a:r>
              <a:t/>
            </a:r>
            <a:endParaRPr/>
          </a:p>
        </p:txBody>
      </p:sp>
      <p:sp>
        <p:nvSpPr>
          <p:cNvPr id="157" name="Shape 157"/>
          <p:cNvSpPr txBox="1"/>
          <p:nvPr>
            <p:ph type="ctrTitle"/>
          </p:nvPr>
        </p:nvSpPr>
        <p:spPr>
          <a:xfrm>
            <a:off x="685799" y="-75800"/>
            <a:ext cx="7772400" cy="1193699"/>
          </a:xfrm>
          <a:prstGeom prst="rect">
            <a:avLst/>
          </a:prstGeom>
          <a:noFill/>
          <a:ln>
            <a:noFill/>
          </a:ln>
        </p:spPr>
        <p:txBody>
          <a:bodyPr anchorCtr="0" anchor="b" bIns="91425" lIns="91425" rIns="91425" tIns="91425">
            <a:noAutofit/>
          </a:bodyPr>
          <a:lstStyle/>
          <a:p>
            <a:pPr lvl="0" rtl="0">
              <a:spcBef>
                <a:spcPts val="600"/>
              </a:spcBef>
              <a:buNone/>
            </a:pPr>
            <a:r>
              <a:rPr lang="en-GB" sz="3600">
                <a:solidFill>
                  <a:srgbClr val="4ECDC4"/>
                </a:solidFill>
              </a:rPr>
              <a:t>Over 8,000 tweets per hour</a:t>
            </a:r>
          </a:p>
        </p:txBody>
      </p:sp>
      <p:sp>
        <p:nvSpPr>
          <p:cNvPr id="158" name="Shape 158"/>
          <p:cNvSpPr txBox="1"/>
          <p:nvPr>
            <p:ph idx="1" type="subTitle"/>
          </p:nvPr>
        </p:nvSpPr>
        <p:spPr>
          <a:xfrm>
            <a:off x="685799" y="865745"/>
            <a:ext cx="7772400" cy="617699"/>
          </a:xfrm>
          <a:prstGeom prst="rect">
            <a:avLst/>
          </a:prstGeom>
          <a:noFill/>
          <a:ln>
            <a:noFill/>
          </a:ln>
        </p:spPr>
        <p:txBody>
          <a:bodyPr anchorCtr="0" anchor="t" bIns="91425" lIns="91425" rIns="91425" tIns="91425">
            <a:noAutofit/>
          </a:bodyPr>
          <a:lstStyle/>
          <a:p>
            <a:pPr lvl="0" rtl="0" algn="l">
              <a:spcBef>
                <a:spcPts val="0"/>
              </a:spcBef>
              <a:buNone/>
            </a:pPr>
            <a:r>
              <a:rPr lang="en-GB">
                <a:solidFill>
                  <a:schemeClr val="lt1"/>
                </a:solidFill>
              </a:rPr>
              <a:t>22 November, 2013</a:t>
            </a:r>
          </a:p>
        </p:txBody>
      </p:sp>
      <p:sp>
        <p:nvSpPr>
          <p:cNvPr id="159" name="Shape 159"/>
          <p:cNvSpPr txBox="1"/>
          <p:nvPr>
            <p:ph idx="2" type="ctrTitle"/>
          </p:nvPr>
        </p:nvSpPr>
        <p:spPr>
          <a:xfrm>
            <a:off x="617450" y="4902600"/>
            <a:ext cx="8436899" cy="1193699"/>
          </a:xfrm>
          <a:prstGeom prst="rect">
            <a:avLst/>
          </a:prstGeom>
          <a:noFill/>
          <a:ln>
            <a:noFill/>
          </a:ln>
        </p:spPr>
        <p:txBody>
          <a:bodyPr anchorCtr="0" anchor="b" bIns="91425" lIns="91425" rIns="91425" tIns="91425">
            <a:noAutofit/>
          </a:bodyPr>
          <a:lstStyle/>
          <a:p>
            <a:pPr indent="0" lvl="0" marL="0" marR="0" rtl="0" algn="l">
              <a:lnSpc>
                <a:spcPct val="100000"/>
              </a:lnSpc>
              <a:spcBef>
                <a:spcPts val="600"/>
              </a:spcBef>
              <a:spcAft>
                <a:spcPts val="0"/>
              </a:spcAft>
              <a:buNone/>
            </a:pPr>
            <a:r>
              <a:rPr lang="en-GB" sz="3600">
                <a:solidFill>
                  <a:srgbClr val="4ECDC4"/>
                </a:solidFill>
              </a:rPr>
              <a:t>141,000 followers within few days </a:t>
            </a:r>
          </a:p>
        </p:txBody>
      </p:sp>
      <p:sp>
        <p:nvSpPr>
          <p:cNvPr id="160" name="Shape 160"/>
          <p:cNvSpPr txBox="1"/>
          <p:nvPr>
            <p:ph idx="3" type="subTitle"/>
          </p:nvPr>
        </p:nvSpPr>
        <p:spPr>
          <a:xfrm>
            <a:off x="685800" y="5844133"/>
            <a:ext cx="8208899" cy="617699"/>
          </a:xfrm>
          <a:prstGeom prst="rect">
            <a:avLst/>
          </a:prstGeom>
          <a:noFill/>
          <a:ln>
            <a:noFill/>
          </a:ln>
        </p:spPr>
        <p:txBody>
          <a:bodyPr anchorCtr="0" anchor="t" bIns="91425" lIns="91425" rIns="91425" tIns="91425">
            <a:noAutofit/>
          </a:bodyPr>
          <a:lstStyle/>
          <a:p>
            <a:pPr lvl="0" rtl="0" algn="l">
              <a:spcBef>
                <a:spcPts val="0"/>
              </a:spcBef>
              <a:buNone/>
            </a:pPr>
            <a:r>
              <a:rPr lang="en-GB">
                <a:solidFill>
                  <a:srgbClr val="FFFFFF"/>
                </a:solidFill>
              </a:rPr>
              <a:t>@euromaidan (@EuroMaydan, @EuroMaydan_eng)</a:t>
            </a:r>
          </a:p>
        </p:txBody>
      </p:sp>
      <p:sp>
        <p:nvSpPr>
          <p:cNvPr id="161" name="Shape 161"/>
          <p:cNvSpPr txBox="1"/>
          <p:nvPr>
            <p:ph idx="4" type="ctrTitle"/>
          </p:nvPr>
        </p:nvSpPr>
        <p:spPr>
          <a:xfrm>
            <a:off x="685799" y="2210199"/>
            <a:ext cx="7772400" cy="1193699"/>
          </a:xfrm>
          <a:prstGeom prst="rect">
            <a:avLst/>
          </a:prstGeom>
          <a:noFill/>
          <a:ln>
            <a:noFill/>
          </a:ln>
        </p:spPr>
        <p:txBody>
          <a:bodyPr anchorCtr="0" anchor="b" bIns="91425" lIns="91425" rIns="91425" tIns="91425">
            <a:noAutofit/>
          </a:bodyPr>
          <a:lstStyle/>
          <a:p>
            <a:pPr lvl="0" rtl="0" algn="l">
              <a:spcBef>
                <a:spcPts val="0"/>
              </a:spcBef>
              <a:buNone/>
            </a:pPr>
            <a:r>
              <a:rPr lang="en-GB" sz="3600">
                <a:solidFill>
                  <a:srgbClr val="C7F464"/>
                </a:solidFill>
              </a:rPr>
              <a:t>Nearly 9,000 tweets per hour </a:t>
            </a:r>
          </a:p>
        </p:txBody>
      </p:sp>
      <p:sp>
        <p:nvSpPr>
          <p:cNvPr id="162" name="Shape 162"/>
          <p:cNvSpPr txBox="1"/>
          <p:nvPr>
            <p:ph idx="5" type="subTitle"/>
          </p:nvPr>
        </p:nvSpPr>
        <p:spPr>
          <a:xfrm>
            <a:off x="685799" y="3151745"/>
            <a:ext cx="7772400" cy="617699"/>
          </a:xfrm>
          <a:prstGeom prst="rect">
            <a:avLst/>
          </a:prstGeom>
          <a:noFill/>
          <a:ln>
            <a:noFill/>
          </a:ln>
        </p:spPr>
        <p:txBody>
          <a:bodyPr anchorCtr="0" anchor="t" bIns="91425" lIns="91425" rIns="91425" tIns="91425">
            <a:noAutofit/>
          </a:bodyPr>
          <a:lstStyle/>
          <a:p>
            <a:pPr lvl="0" rtl="0" algn="l">
              <a:spcBef>
                <a:spcPts val="0"/>
              </a:spcBef>
              <a:buNone/>
            </a:pPr>
            <a:r>
              <a:rPr lang="en-GB">
                <a:solidFill>
                  <a:srgbClr val="FFFFFF"/>
                </a:solidFill>
              </a:rPr>
              <a:t>1 December, 2013</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691200" y="634299"/>
            <a:ext cx="7761599" cy="657900"/>
          </a:xfrm>
          <a:prstGeom prst="rect">
            <a:avLst/>
          </a:prstGeom>
        </p:spPr>
        <p:txBody>
          <a:bodyPr anchorCtr="0" anchor="b" bIns="91425" lIns="91425" rIns="91425" tIns="91425">
            <a:noAutofit/>
          </a:bodyPr>
          <a:lstStyle/>
          <a:p>
            <a:pPr lvl="0" rtl="0">
              <a:spcBef>
                <a:spcPts val="0"/>
              </a:spcBef>
              <a:buNone/>
            </a:pPr>
            <a:r>
              <a:rPr lang="en-GB" sz="3600"/>
              <a:t>Twitter</a:t>
            </a:r>
          </a:p>
        </p:txBody>
      </p:sp>
      <p:sp>
        <p:nvSpPr>
          <p:cNvPr id="168" name="Shape 168"/>
          <p:cNvSpPr txBox="1"/>
          <p:nvPr>
            <p:ph idx="1" type="body"/>
          </p:nvPr>
        </p:nvSpPr>
        <p:spPr>
          <a:xfrm>
            <a:off x="875500" y="1857900"/>
            <a:ext cx="7355999" cy="4710000"/>
          </a:xfrm>
          <a:prstGeom prst="rect">
            <a:avLst/>
          </a:prstGeom>
        </p:spPr>
        <p:txBody>
          <a:bodyPr anchorCtr="0" anchor="t" bIns="91425" lIns="91425" rIns="91425" tIns="91425">
            <a:noAutofit/>
          </a:bodyPr>
          <a:lstStyle/>
          <a:p>
            <a:pPr lvl="0" rtl="0">
              <a:spcBef>
                <a:spcPts val="0"/>
              </a:spcBef>
              <a:buNone/>
            </a:pPr>
            <a:r>
              <a:rPr b="1" lang="en-GB" sz="3000"/>
              <a:t>Once the agenda is set:</a:t>
            </a:r>
          </a:p>
          <a:p>
            <a:pPr indent="-228600" lvl="0" marL="457200" rtl="0">
              <a:spcBef>
                <a:spcPts val="0"/>
              </a:spcBef>
              <a:buSzPct val="100000"/>
            </a:pPr>
            <a:r>
              <a:rPr lang="en-GB" sz="2200"/>
              <a:t>users quickly consolidate around ‘official’ accounts</a:t>
            </a:r>
          </a:p>
          <a:p>
            <a:pPr indent="-228600" lvl="0" marL="457200" rtl="0">
              <a:spcBef>
                <a:spcPts val="0"/>
              </a:spcBef>
              <a:buSzPct val="100000"/>
            </a:pPr>
            <a:r>
              <a:rPr lang="en-GB" sz="2200"/>
              <a:t>key media is followed anyway</a:t>
            </a:r>
          </a:p>
          <a:p>
            <a:pPr lvl="0" rtl="0">
              <a:spcBef>
                <a:spcPts val="0"/>
              </a:spcBef>
              <a:buNone/>
            </a:pPr>
            <a:r>
              <a:t/>
            </a:r>
            <a:endParaRPr/>
          </a:p>
          <a:p>
            <a:pPr lvl="0" rtl="0">
              <a:spcBef>
                <a:spcPts val="0"/>
              </a:spcBef>
              <a:buNone/>
            </a:pPr>
            <a:r>
              <a:t/>
            </a:r>
            <a:endParaRPr/>
          </a:p>
        </p:txBody>
      </p:sp>
      <p:pic>
        <p:nvPicPr>
          <p:cNvPr id="169" name="Shape 169"/>
          <p:cNvPicPr preferRelativeResize="0"/>
          <p:nvPr/>
        </p:nvPicPr>
        <p:blipFill rotWithShape="1">
          <a:blip r:embed="rId3">
            <a:alphaModFix/>
          </a:blip>
          <a:srcRect b="0" l="0" r="0" t="0"/>
          <a:stretch/>
        </p:blipFill>
        <p:spPr>
          <a:xfrm>
            <a:off x="2533650" y="3765150"/>
            <a:ext cx="4046100" cy="27107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691200" y="0"/>
            <a:ext cx="7761599" cy="1292100"/>
          </a:xfrm>
          <a:prstGeom prst="rect">
            <a:avLst/>
          </a:prstGeom>
        </p:spPr>
        <p:txBody>
          <a:bodyPr anchorCtr="0" anchor="b" bIns="91425" lIns="91425" rIns="91425" tIns="91425">
            <a:noAutofit/>
          </a:bodyPr>
          <a:lstStyle/>
          <a:p>
            <a:pPr>
              <a:spcBef>
                <a:spcPts val="0"/>
              </a:spcBef>
              <a:buNone/>
            </a:pPr>
            <a:r>
              <a:rPr lang="en-GB" sz="3600"/>
              <a:t>Twitter</a:t>
            </a:r>
          </a:p>
        </p:txBody>
      </p:sp>
      <p:sp>
        <p:nvSpPr>
          <p:cNvPr id="175" name="Shape 175"/>
          <p:cNvSpPr txBox="1"/>
          <p:nvPr>
            <p:ph idx="1" type="body"/>
          </p:nvPr>
        </p:nvSpPr>
        <p:spPr>
          <a:xfrm>
            <a:off x="585150" y="1764475"/>
            <a:ext cx="8221200" cy="4412100"/>
          </a:xfrm>
          <a:prstGeom prst="rect">
            <a:avLst/>
          </a:prstGeom>
        </p:spPr>
        <p:txBody>
          <a:bodyPr anchorCtr="0" anchor="t" bIns="91425" lIns="91425" rIns="91425" tIns="91425">
            <a:noAutofit/>
          </a:bodyPr>
          <a:lstStyle/>
          <a:p>
            <a:pPr indent="-228600" lvl="0" marL="457200" marR="0" rtl="0" algn="l">
              <a:lnSpc>
                <a:spcPct val="100000"/>
              </a:lnSpc>
              <a:spcBef>
                <a:spcPts val="600"/>
              </a:spcBef>
              <a:spcAft>
                <a:spcPts val="0"/>
              </a:spcAft>
              <a:buSzPct val="100000"/>
            </a:pPr>
            <a:r>
              <a:rPr b="1" lang="en-GB" sz="2800"/>
              <a:t>Language barrier - no longer a problem (?)</a:t>
            </a:r>
          </a:p>
        </p:txBody>
      </p:sp>
      <p:pic>
        <p:nvPicPr>
          <p:cNvPr id="176" name="Shape 176"/>
          <p:cNvPicPr preferRelativeResize="0"/>
          <p:nvPr/>
        </p:nvPicPr>
        <p:blipFill>
          <a:blip r:embed="rId3">
            <a:alphaModFix/>
          </a:blip>
          <a:stretch>
            <a:fillRect/>
          </a:stretch>
        </p:blipFill>
        <p:spPr>
          <a:xfrm>
            <a:off x="381000" y="2808866"/>
            <a:ext cx="4042524" cy="2855874"/>
          </a:xfrm>
          <a:prstGeom prst="rect">
            <a:avLst/>
          </a:prstGeom>
          <a:noFill/>
          <a:ln>
            <a:noFill/>
          </a:ln>
        </p:spPr>
      </p:pic>
      <p:pic>
        <p:nvPicPr>
          <p:cNvPr id="177" name="Shape 177"/>
          <p:cNvPicPr preferRelativeResize="0"/>
          <p:nvPr/>
        </p:nvPicPr>
        <p:blipFill>
          <a:blip r:embed="rId4">
            <a:alphaModFix/>
          </a:blip>
          <a:stretch>
            <a:fillRect/>
          </a:stretch>
        </p:blipFill>
        <p:spPr>
          <a:xfrm>
            <a:off x="4837687" y="2783466"/>
            <a:ext cx="4049137" cy="28558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457200" y="477837"/>
            <a:ext cx="8229600" cy="1143299"/>
          </a:xfrm>
          <a:prstGeom prst="rect">
            <a:avLst/>
          </a:prstGeom>
        </p:spPr>
        <p:txBody>
          <a:bodyPr anchorCtr="0" anchor="b" bIns="91425" lIns="91425" rIns="91425" tIns="91425">
            <a:noAutofit/>
          </a:bodyPr>
          <a:lstStyle/>
          <a:p>
            <a:pPr rtl="0">
              <a:spcBef>
                <a:spcPts val="0"/>
              </a:spcBef>
              <a:buNone/>
            </a:pPr>
            <a:r>
              <a:t/>
            </a:r>
            <a:endParaRPr sz="2400"/>
          </a:p>
          <a:p>
            <a:pPr lvl="0" rtl="0">
              <a:spcBef>
                <a:spcPts val="0"/>
              </a:spcBef>
              <a:buNone/>
            </a:pPr>
            <a:r>
              <a:rPr lang="en-GB"/>
              <a:t> </a:t>
            </a:r>
          </a:p>
        </p:txBody>
      </p:sp>
      <p:sp>
        <p:nvSpPr>
          <p:cNvPr id="183" name="Shape 183"/>
          <p:cNvSpPr txBox="1"/>
          <p:nvPr>
            <p:ph idx="1" type="body"/>
          </p:nvPr>
        </p:nvSpPr>
        <p:spPr>
          <a:xfrm>
            <a:off x="691200" y="1811604"/>
            <a:ext cx="7761599" cy="4412100"/>
          </a:xfrm>
          <a:prstGeom prst="rect">
            <a:avLst/>
          </a:prstGeom>
        </p:spPr>
        <p:txBody>
          <a:bodyPr anchorCtr="0" anchor="t" bIns="91425" lIns="91425" rIns="91425" tIns="91425">
            <a:noAutofit/>
          </a:bodyPr>
          <a:lstStyle/>
          <a:p>
            <a:pPr indent="-228600" lvl="0" marL="457200" rtl="0">
              <a:spcBef>
                <a:spcPts val="0"/>
              </a:spcBef>
              <a:buSzPct val="100000"/>
            </a:pPr>
            <a:r>
              <a:rPr b="1" lang="en-GB" sz="3000"/>
              <a:t>Hashtags are less useful</a:t>
            </a:r>
          </a:p>
          <a:p>
            <a:pPr indent="-228600" lvl="0" marL="457200" rtl="0">
              <a:spcBef>
                <a:spcPts val="0"/>
              </a:spcBef>
              <a:buSzPct val="100000"/>
            </a:pPr>
            <a:r>
              <a:rPr b="1" lang="en-GB" sz="3000"/>
              <a:t>Identify key actors</a:t>
            </a:r>
          </a:p>
          <a:p>
            <a:pPr indent="-228600" lvl="0" marL="457200" rtl="0">
              <a:spcBef>
                <a:spcPts val="0"/>
              </a:spcBef>
              <a:buSzPct val="100000"/>
            </a:pPr>
            <a:r>
              <a:rPr b="1" lang="en-GB" sz="3000"/>
              <a:t>Follow “official” pages </a:t>
            </a:r>
          </a:p>
          <a:p>
            <a:pPr indent="-228600" lvl="0" marL="457200" rtl="0">
              <a:spcBef>
                <a:spcPts val="0"/>
              </a:spcBef>
              <a:buSzPct val="100000"/>
            </a:pPr>
            <a:r>
              <a:rPr b="1" lang="en-GB" sz="3000"/>
              <a:t>Sign up for most popular events</a:t>
            </a:r>
          </a:p>
          <a:p>
            <a:pPr lvl="0" rtl="0">
              <a:spcBef>
                <a:spcPts val="0"/>
              </a:spcBef>
              <a:buNone/>
            </a:pPr>
            <a:r>
              <a:t/>
            </a:r>
            <a:endParaRPr b="1" sz="3000"/>
          </a:p>
          <a:p>
            <a:pPr indent="0" lvl="0" marL="0" rtl="0">
              <a:spcBef>
                <a:spcPts val="0"/>
              </a:spcBef>
              <a:buNone/>
            </a:pPr>
            <a:r>
              <a:t/>
            </a:r>
            <a:endParaRPr/>
          </a:p>
        </p:txBody>
      </p:sp>
      <p:sp>
        <p:nvSpPr>
          <p:cNvPr id="184" name="Shape 184"/>
          <p:cNvSpPr txBox="1"/>
          <p:nvPr>
            <p:ph idx="2" type="title"/>
          </p:nvPr>
        </p:nvSpPr>
        <p:spPr>
          <a:xfrm>
            <a:off x="691200" y="634299"/>
            <a:ext cx="7761599" cy="657900"/>
          </a:xfrm>
          <a:prstGeom prst="rect">
            <a:avLst/>
          </a:prstGeom>
        </p:spPr>
        <p:txBody>
          <a:bodyPr anchorCtr="0" anchor="b" bIns="91425" lIns="91425" rIns="91425" tIns="91425">
            <a:noAutofit/>
          </a:bodyPr>
          <a:lstStyle/>
          <a:p>
            <a:pPr lvl="0" rtl="0">
              <a:spcBef>
                <a:spcPts val="0"/>
              </a:spcBef>
              <a:buNone/>
            </a:pPr>
            <a:r>
              <a:rPr lang="en-GB" sz="3600"/>
              <a:t>Facebook</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457200" y="477837"/>
            <a:ext cx="8229600" cy="1143299"/>
          </a:xfrm>
          <a:prstGeom prst="rect">
            <a:avLst/>
          </a:prstGeom>
        </p:spPr>
        <p:txBody>
          <a:bodyPr anchorCtr="0" anchor="b" bIns="91425" lIns="91425" rIns="91425" tIns="91425">
            <a:noAutofit/>
          </a:bodyPr>
          <a:lstStyle/>
          <a:p>
            <a:pPr lvl="0" rtl="0">
              <a:spcBef>
                <a:spcPts val="0"/>
              </a:spcBef>
              <a:buNone/>
            </a:pPr>
            <a:r>
              <a:t/>
            </a:r>
            <a:endParaRPr sz="2400"/>
          </a:p>
          <a:p>
            <a:pPr lvl="0" rtl="0">
              <a:spcBef>
                <a:spcPts val="0"/>
              </a:spcBef>
              <a:buNone/>
            </a:pPr>
            <a:r>
              <a:rPr lang="en-GB"/>
              <a:t> </a:t>
            </a:r>
          </a:p>
        </p:txBody>
      </p:sp>
      <p:sp>
        <p:nvSpPr>
          <p:cNvPr id="190" name="Shape 190"/>
          <p:cNvSpPr txBox="1"/>
          <p:nvPr>
            <p:ph idx="1" type="body"/>
          </p:nvPr>
        </p:nvSpPr>
        <p:spPr>
          <a:xfrm>
            <a:off x="691200" y="1202003"/>
            <a:ext cx="7761599" cy="1419900"/>
          </a:xfrm>
          <a:prstGeom prst="rect">
            <a:avLst/>
          </a:prstGeom>
        </p:spPr>
        <p:txBody>
          <a:bodyPr anchorCtr="0" anchor="t" bIns="91425" lIns="91425" rIns="91425" tIns="91425">
            <a:noAutofit/>
          </a:bodyPr>
          <a:lstStyle/>
          <a:p>
            <a:pPr lvl="0" rtl="0">
              <a:spcBef>
                <a:spcPts val="0"/>
              </a:spcBef>
              <a:buNone/>
            </a:pPr>
            <a:r>
              <a:t/>
            </a:r>
            <a:endParaRPr b="1"/>
          </a:p>
          <a:p>
            <a:pPr indent="-228600" lvl="0" marL="457200" rtl="0">
              <a:spcBef>
                <a:spcPts val="0"/>
              </a:spcBef>
              <a:buSzPct val="100000"/>
            </a:pPr>
            <a:r>
              <a:rPr b="1" lang="en-GB" sz="3000"/>
              <a:t>Find groups that organize online</a:t>
            </a:r>
          </a:p>
          <a:p>
            <a:pPr indent="0" lvl="0" marL="0" rtl="0">
              <a:spcBef>
                <a:spcPts val="0"/>
              </a:spcBef>
              <a:buNone/>
            </a:pPr>
            <a:r>
              <a:t/>
            </a:r>
            <a:endParaRPr/>
          </a:p>
        </p:txBody>
      </p:sp>
      <p:sp>
        <p:nvSpPr>
          <p:cNvPr id="191" name="Shape 191"/>
          <p:cNvSpPr txBox="1"/>
          <p:nvPr>
            <p:ph idx="2" type="title"/>
          </p:nvPr>
        </p:nvSpPr>
        <p:spPr>
          <a:xfrm>
            <a:off x="691200" y="634299"/>
            <a:ext cx="7761599" cy="657900"/>
          </a:xfrm>
          <a:prstGeom prst="rect">
            <a:avLst/>
          </a:prstGeom>
        </p:spPr>
        <p:txBody>
          <a:bodyPr anchorCtr="0" anchor="b" bIns="91425" lIns="91425" rIns="91425" tIns="91425">
            <a:noAutofit/>
          </a:bodyPr>
          <a:lstStyle/>
          <a:p>
            <a:pPr lvl="0" rtl="0">
              <a:spcBef>
                <a:spcPts val="0"/>
              </a:spcBef>
              <a:buNone/>
            </a:pPr>
            <a:r>
              <a:rPr lang="en-GB" sz="3600"/>
              <a:t>Facebook</a:t>
            </a:r>
          </a:p>
        </p:txBody>
      </p:sp>
      <p:pic>
        <p:nvPicPr>
          <p:cNvPr id="192" name="Shape 192"/>
          <p:cNvPicPr preferRelativeResize="0"/>
          <p:nvPr/>
        </p:nvPicPr>
        <p:blipFill>
          <a:blip r:embed="rId3">
            <a:alphaModFix/>
          </a:blip>
          <a:stretch>
            <a:fillRect/>
          </a:stretch>
        </p:blipFill>
        <p:spPr>
          <a:xfrm>
            <a:off x="304475" y="2565375"/>
            <a:ext cx="5400100" cy="2753900"/>
          </a:xfrm>
          <a:prstGeom prst="rect">
            <a:avLst/>
          </a:prstGeom>
          <a:noFill/>
          <a:ln>
            <a:noFill/>
          </a:ln>
        </p:spPr>
      </p:pic>
      <p:pic>
        <p:nvPicPr>
          <p:cNvPr id="193" name="Shape 193"/>
          <p:cNvPicPr preferRelativeResize="0"/>
          <p:nvPr/>
        </p:nvPicPr>
        <p:blipFill>
          <a:blip r:embed="rId4">
            <a:alphaModFix/>
          </a:blip>
          <a:stretch>
            <a:fillRect/>
          </a:stretch>
        </p:blipFill>
        <p:spPr>
          <a:xfrm>
            <a:off x="5097150" y="3259400"/>
            <a:ext cx="3741849" cy="34290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 type="body"/>
          </p:nvPr>
        </p:nvSpPr>
        <p:spPr>
          <a:xfrm>
            <a:off x="457200" y="5780100"/>
            <a:ext cx="8229600" cy="940499"/>
          </a:xfrm>
          <a:prstGeom prst="rect">
            <a:avLst/>
          </a:prstGeom>
        </p:spPr>
        <p:txBody>
          <a:bodyPr anchorCtr="0" anchor="ctr" bIns="91425" lIns="91425" rIns="91425" tIns="91425">
            <a:noAutofit/>
          </a:bodyPr>
          <a:lstStyle/>
          <a:p>
            <a:pPr algn="l">
              <a:spcBef>
                <a:spcPts val="0"/>
              </a:spcBef>
              <a:buNone/>
            </a:pPr>
            <a:r>
              <a:rPr lang="en-GB"/>
              <a:t>             #EuromaidanSOS page and ‘official’ #Euromaidan page </a:t>
            </a:r>
          </a:p>
        </p:txBody>
      </p:sp>
      <p:pic>
        <p:nvPicPr>
          <p:cNvPr id="199" name="Shape 199"/>
          <p:cNvPicPr preferRelativeResize="0"/>
          <p:nvPr/>
        </p:nvPicPr>
        <p:blipFill>
          <a:blip r:embed="rId3">
            <a:alphaModFix/>
          </a:blip>
          <a:stretch>
            <a:fillRect/>
          </a:stretch>
        </p:blipFill>
        <p:spPr>
          <a:xfrm>
            <a:off x="47925" y="723066"/>
            <a:ext cx="4559424" cy="2836825"/>
          </a:xfrm>
          <a:prstGeom prst="rect">
            <a:avLst/>
          </a:prstGeom>
          <a:noFill/>
          <a:ln>
            <a:noFill/>
          </a:ln>
        </p:spPr>
      </p:pic>
      <p:pic>
        <p:nvPicPr>
          <p:cNvPr id="200" name="Shape 200"/>
          <p:cNvPicPr preferRelativeResize="0"/>
          <p:nvPr/>
        </p:nvPicPr>
        <p:blipFill>
          <a:blip r:embed="rId4">
            <a:alphaModFix/>
          </a:blip>
          <a:stretch>
            <a:fillRect/>
          </a:stretch>
        </p:blipFill>
        <p:spPr>
          <a:xfrm>
            <a:off x="3899550" y="1952575"/>
            <a:ext cx="5244450" cy="336115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idx="1" type="body"/>
          </p:nvPr>
        </p:nvSpPr>
        <p:spPr>
          <a:xfrm>
            <a:off x="691200" y="1811604"/>
            <a:ext cx="7761599" cy="4412100"/>
          </a:xfrm>
          <a:prstGeom prst="rect">
            <a:avLst/>
          </a:prstGeom>
        </p:spPr>
        <p:txBody>
          <a:bodyPr anchorCtr="0" anchor="t" bIns="91425" lIns="91425" rIns="91425" tIns="91425">
            <a:noAutofit/>
          </a:bodyPr>
          <a:lstStyle/>
          <a:p>
            <a:pPr indent="-228600" lvl="0" marL="457200" marR="0" rtl="0" algn="l">
              <a:lnSpc>
                <a:spcPct val="100000"/>
              </a:lnSpc>
              <a:spcBef>
                <a:spcPts val="600"/>
              </a:spcBef>
              <a:spcAft>
                <a:spcPts val="0"/>
              </a:spcAft>
              <a:buSzPct val="100000"/>
            </a:pPr>
            <a:r>
              <a:rPr b="1" lang="en-GB" sz="3000"/>
              <a:t>Ask people to send you anything that might be of interest</a:t>
            </a:r>
          </a:p>
          <a:p>
            <a:pPr indent="-228600" lvl="0" marL="457200" marR="0" rtl="0" algn="l">
              <a:lnSpc>
                <a:spcPct val="100000"/>
              </a:lnSpc>
              <a:spcBef>
                <a:spcPts val="600"/>
              </a:spcBef>
              <a:spcAft>
                <a:spcPts val="0"/>
              </a:spcAft>
              <a:buSzPct val="100000"/>
            </a:pPr>
            <a:r>
              <a:rPr b="1" lang="en-GB" sz="3000"/>
              <a:t>Don’t have a network? Build it!</a:t>
            </a:r>
          </a:p>
          <a:p>
            <a:pPr indent="-228600" lvl="1" marL="914400" marR="0" rtl="0" algn="l">
              <a:lnSpc>
                <a:spcPct val="100000"/>
              </a:lnSpc>
              <a:spcBef>
                <a:spcPts val="600"/>
              </a:spcBef>
              <a:spcAft>
                <a:spcPts val="0"/>
              </a:spcAft>
              <a:buSzPct val="100000"/>
            </a:pPr>
            <a:r>
              <a:rPr b="1" lang="en-GB" sz="2800"/>
              <a:t>write about them</a:t>
            </a:r>
          </a:p>
          <a:p>
            <a:pPr indent="-228600" lvl="1" marL="914400" marR="0" rtl="0" algn="l">
              <a:lnSpc>
                <a:spcPct val="100000"/>
              </a:lnSpc>
              <a:spcBef>
                <a:spcPts val="600"/>
              </a:spcBef>
              <a:spcAft>
                <a:spcPts val="0"/>
              </a:spcAft>
              <a:buSzPct val="100000"/>
            </a:pPr>
            <a:r>
              <a:rPr b="1" lang="en-GB" sz="2800"/>
              <a:t>help connect with other media</a:t>
            </a:r>
          </a:p>
          <a:p>
            <a:pPr indent="-228600" lvl="1" marL="914400" marR="0" rtl="0" algn="l">
              <a:lnSpc>
                <a:spcPct val="100000"/>
              </a:lnSpc>
              <a:spcBef>
                <a:spcPts val="600"/>
              </a:spcBef>
              <a:spcAft>
                <a:spcPts val="0"/>
              </a:spcAft>
              <a:buSzPct val="100000"/>
            </a:pPr>
            <a:r>
              <a:rPr b="1" lang="en-GB" sz="2800"/>
              <a:t>share </a:t>
            </a:r>
          </a:p>
          <a:p>
            <a:pPr indent="0" lvl="0" marL="0" rtl="0">
              <a:lnSpc>
                <a:spcPct val="115000"/>
              </a:lnSpc>
              <a:spcBef>
                <a:spcPts val="0"/>
              </a:spcBef>
              <a:buNone/>
            </a:pPr>
            <a:r>
              <a:t/>
            </a:r>
            <a:endParaRPr b="1"/>
          </a:p>
          <a:p>
            <a:pPr lvl="0" rtl="0">
              <a:spcBef>
                <a:spcPts val="0"/>
              </a:spcBef>
              <a:buClr>
                <a:schemeClr val="dk1"/>
              </a:buClr>
              <a:buFont typeface="Arial"/>
              <a:buNone/>
            </a:pPr>
            <a:r>
              <a:t/>
            </a:r>
            <a:endParaRPr/>
          </a:p>
          <a:p>
            <a:pPr>
              <a:spcBef>
                <a:spcPts val="0"/>
              </a:spcBef>
              <a:buNone/>
            </a:pPr>
            <a:r>
              <a:t/>
            </a:r>
            <a:endParaRPr/>
          </a:p>
        </p:txBody>
      </p:sp>
      <p:sp>
        <p:nvSpPr>
          <p:cNvPr id="206" name="Shape 206"/>
          <p:cNvSpPr txBox="1"/>
          <p:nvPr>
            <p:ph type="title"/>
          </p:nvPr>
        </p:nvSpPr>
        <p:spPr>
          <a:xfrm>
            <a:off x="457200" y="477837"/>
            <a:ext cx="8229600" cy="1143299"/>
          </a:xfrm>
          <a:prstGeom prst="rect">
            <a:avLst/>
          </a:prstGeom>
        </p:spPr>
        <p:txBody>
          <a:bodyPr anchorCtr="0" anchor="b" bIns="91425" lIns="91425" rIns="91425" tIns="91425">
            <a:noAutofit/>
          </a:bodyPr>
          <a:lstStyle/>
          <a:p>
            <a:pPr lvl="0" rtl="0">
              <a:spcBef>
                <a:spcPts val="0"/>
              </a:spcBef>
              <a:buNone/>
            </a:pPr>
            <a:r>
              <a:t/>
            </a:r>
            <a:endParaRPr sz="2400"/>
          </a:p>
          <a:p>
            <a:pPr lvl="0" rtl="0">
              <a:spcBef>
                <a:spcPts val="0"/>
              </a:spcBef>
              <a:buNone/>
            </a:pPr>
            <a:r>
              <a:rPr lang="en-GB"/>
              <a:t> </a:t>
            </a:r>
          </a:p>
        </p:txBody>
      </p:sp>
      <p:sp>
        <p:nvSpPr>
          <p:cNvPr id="207" name="Shape 207"/>
          <p:cNvSpPr txBox="1"/>
          <p:nvPr>
            <p:ph idx="2" type="title"/>
          </p:nvPr>
        </p:nvSpPr>
        <p:spPr>
          <a:xfrm>
            <a:off x="691200" y="634299"/>
            <a:ext cx="7761599" cy="657900"/>
          </a:xfrm>
          <a:prstGeom prst="rect">
            <a:avLst/>
          </a:prstGeom>
        </p:spPr>
        <p:txBody>
          <a:bodyPr anchorCtr="0" anchor="b" bIns="91425" lIns="91425" rIns="91425" tIns="91425">
            <a:noAutofit/>
          </a:bodyPr>
          <a:lstStyle/>
          <a:p>
            <a:pPr lvl="0" rtl="0">
              <a:spcBef>
                <a:spcPts val="0"/>
              </a:spcBef>
              <a:buNone/>
            </a:pPr>
            <a:r>
              <a:rPr lang="en-GB" sz="3600"/>
              <a:t>Crowdsourcing content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pic>
        <p:nvPicPr>
          <p:cNvPr id="212" name="Shape 212"/>
          <p:cNvPicPr preferRelativeResize="0"/>
          <p:nvPr/>
        </p:nvPicPr>
        <p:blipFill>
          <a:blip r:embed="rId3">
            <a:alphaModFix/>
          </a:blip>
          <a:stretch>
            <a:fillRect/>
          </a:stretch>
        </p:blipFill>
        <p:spPr>
          <a:xfrm>
            <a:off x="290683" y="990600"/>
            <a:ext cx="8562633" cy="51435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6" name="Shape 216"/>
        <p:cNvGrpSpPr/>
        <p:nvPr/>
      </p:nvGrpSpPr>
      <p:grpSpPr>
        <a:xfrm>
          <a:off x="0" y="0"/>
          <a:ext cx="0" cy="0"/>
          <a:chOff x="0" y="0"/>
          <a:chExt cx="0" cy="0"/>
        </a:xfrm>
      </p:grpSpPr>
      <p:grpSp>
        <p:nvGrpSpPr>
          <p:cNvPr id="217" name="Shape 217"/>
          <p:cNvGrpSpPr/>
          <p:nvPr/>
        </p:nvGrpSpPr>
        <p:grpSpPr>
          <a:xfrm>
            <a:off x="3652777" y="780806"/>
            <a:ext cx="1838437" cy="1843331"/>
            <a:chOff x="3782699" y="1538287"/>
            <a:chExt cx="1578600" cy="1578600"/>
          </a:xfrm>
        </p:grpSpPr>
        <p:sp>
          <p:nvSpPr>
            <p:cNvPr id="218" name="Shape 218"/>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219" name="Shape 219"/>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220" name="Shape 220"/>
            <p:cNvSpPr/>
            <p:nvPr/>
          </p:nvSpPr>
          <p:spPr>
            <a:xfrm rot="5400000">
              <a:off x="37826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221" name="Shape 221"/>
            <p:cNvSpPr/>
            <p:nvPr/>
          </p:nvSpPr>
          <p:spPr>
            <a:xfrm rot="10800000">
              <a:off x="50018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grpSp>
      <p:sp>
        <p:nvSpPr>
          <p:cNvPr id="222" name="Shape 222"/>
          <p:cNvSpPr txBox="1"/>
          <p:nvPr>
            <p:ph idx="1" type="body"/>
          </p:nvPr>
        </p:nvSpPr>
        <p:spPr>
          <a:xfrm>
            <a:off x="1457850" y="3061000"/>
            <a:ext cx="6228300" cy="1843200"/>
          </a:xfrm>
          <a:prstGeom prst="rect">
            <a:avLst/>
          </a:prstGeom>
        </p:spPr>
        <p:txBody>
          <a:bodyPr anchorCtr="0" anchor="ctr" bIns="91425" lIns="91425" rIns="91425" tIns="91425">
            <a:noAutofit/>
          </a:bodyPr>
          <a:lstStyle/>
          <a:p>
            <a:pPr lvl="0" rtl="0" algn="ctr">
              <a:spcBef>
                <a:spcPts val="0"/>
              </a:spcBef>
              <a:buNone/>
            </a:pPr>
            <a:r>
              <a:t/>
            </a:r>
            <a:endParaRPr sz="2200"/>
          </a:p>
          <a:p>
            <a:pPr lvl="0" rtl="0" algn="ctr">
              <a:spcBef>
                <a:spcPts val="0"/>
              </a:spcBef>
              <a:buNone/>
            </a:pPr>
            <a:r>
              <a:t/>
            </a:r>
            <a:endParaRPr sz="2200"/>
          </a:p>
          <a:p>
            <a:pPr lvl="0" rtl="0" algn="ctr">
              <a:spcBef>
                <a:spcPts val="0"/>
              </a:spcBef>
              <a:buNone/>
            </a:pPr>
            <a:r>
              <a:rPr lang="en-GB" sz="2400"/>
              <a:t>Low online presence</a:t>
            </a:r>
          </a:p>
          <a:p>
            <a:pPr lvl="0" rtl="0" algn="ctr">
              <a:spcBef>
                <a:spcPts val="0"/>
              </a:spcBef>
              <a:buNone/>
            </a:pPr>
            <a:r>
              <a:rPr lang="en-GB" sz="2400"/>
              <a:t>No/Limited Internet connection</a:t>
            </a:r>
          </a:p>
          <a:p>
            <a:pPr lvl="0" rtl="0" algn="ctr">
              <a:spcBef>
                <a:spcPts val="0"/>
              </a:spcBef>
              <a:buNone/>
            </a:pPr>
            <a:r>
              <a:rPr lang="en-GB" sz="2400"/>
              <a:t>Language barrier</a:t>
            </a:r>
          </a:p>
          <a:p>
            <a:pPr rtl="0" algn="ctr">
              <a:spcBef>
                <a:spcPts val="0"/>
              </a:spcBef>
              <a:buNone/>
            </a:pPr>
            <a:r>
              <a:rPr lang="en-GB" sz="2400"/>
              <a:t>Infowars/Ideological modulation of content</a:t>
            </a:r>
          </a:p>
          <a:p>
            <a:pPr lvl="0" rtl="0" algn="ctr">
              <a:spcBef>
                <a:spcPts val="0"/>
              </a:spcBef>
              <a:buNone/>
            </a:pPr>
            <a:r>
              <a:rPr lang="en-GB" sz="2400"/>
              <a:t>Hate speech</a:t>
            </a:r>
          </a:p>
        </p:txBody>
      </p:sp>
      <p:sp>
        <p:nvSpPr>
          <p:cNvPr id="223" name="Shape 223"/>
          <p:cNvSpPr/>
          <p:nvPr/>
        </p:nvSpPr>
        <p:spPr>
          <a:xfrm>
            <a:off x="4184914" y="1363508"/>
            <a:ext cx="773732" cy="677948"/>
          </a:xfrm>
          <a:custGeom>
            <a:pathLst>
              <a:path extrusionOk="0" h="14215" w="16266">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454F5B"/>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p:nvPr/>
        </p:nvSpPr>
        <p:spPr>
          <a:xfrm>
            <a:off x="0" y="0"/>
            <a:ext cx="9144000" cy="3493199"/>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62" name="Shape 62"/>
          <p:cNvSpPr txBox="1"/>
          <p:nvPr/>
        </p:nvSpPr>
        <p:spPr>
          <a:xfrm>
            <a:off x="582500" y="1895833"/>
            <a:ext cx="5025299" cy="2061900"/>
          </a:xfrm>
          <a:prstGeom prst="rect">
            <a:avLst/>
          </a:prstGeom>
          <a:noFill/>
          <a:ln>
            <a:noFill/>
          </a:ln>
        </p:spPr>
        <p:txBody>
          <a:bodyPr anchorCtr="0" anchor="b" bIns="91425" lIns="91425" rIns="91425" tIns="91425">
            <a:noAutofit/>
          </a:bodyPr>
          <a:lstStyle/>
          <a:p>
            <a:pPr lvl="0" rtl="0">
              <a:spcBef>
                <a:spcPts val="0"/>
              </a:spcBef>
              <a:buNone/>
            </a:pPr>
            <a:r>
              <a:rPr b="1" lang="en-GB" sz="12000">
                <a:solidFill>
                  <a:srgbClr val="4ECDC4"/>
                </a:solidFill>
                <a:latin typeface="Montserrat"/>
                <a:ea typeface="Montserrat"/>
                <a:cs typeface="Montserrat"/>
                <a:sym typeface="Montserrat"/>
              </a:rPr>
              <a:t>Hello!</a:t>
            </a:r>
          </a:p>
        </p:txBody>
      </p:sp>
      <p:sp>
        <p:nvSpPr>
          <p:cNvPr id="63" name="Shape 63"/>
          <p:cNvSpPr txBox="1"/>
          <p:nvPr/>
        </p:nvSpPr>
        <p:spPr>
          <a:xfrm>
            <a:off x="488625" y="3039633"/>
            <a:ext cx="8248500" cy="3323700"/>
          </a:xfrm>
          <a:prstGeom prst="rect">
            <a:avLst/>
          </a:prstGeom>
          <a:noFill/>
          <a:ln>
            <a:noFill/>
          </a:ln>
        </p:spPr>
        <p:txBody>
          <a:bodyPr anchorCtr="0" anchor="t" bIns="91425" lIns="91425" rIns="91425" tIns="91425">
            <a:noAutofit/>
          </a:bodyPr>
          <a:lstStyle/>
          <a:p>
            <a:pPr rtl="0">
              <a:lnSpc>
                <a:spcPct val="150000"/>
              </a:lnSpc>
              <a:spcBef>
                <a:spcPts val="0"/>
              </a:spcBef>
              <a:buNone/>
            </a:pPr>
            <a:r>
              <a:t/>
            </a:r>
            <a:endParaRPr sz="2400">
              <a:solidFill>
                <a:schemeClr val="lt1"/>
              </a:solidFill>
              <a:latin typeface="Montserrat"/>
              <a:ea typeface="Montserrat"/>
              <a:cs typeface="Montserrat"/>
              <a:sym typeface="Montserrat"/>
            </a:endParaRPr>
          </a:p>
          <a:p>
            <a:pPr rtl="0">
              <a:lnSpc>
                <a:spcPct val="150000"/>
              </a:lnSpc>
              <a:spcBef>
                <a:spcPts val="0"/>
              </a:spcBef>
              <a:buNone/>
            </a:pPr>
            <a:r>
              <a:t/>
            </a:r>
            <a:endParaRPr sz="1000">
              <a:solidFill>
                <a:schemeClr val="lt1"/>
              </a:solidFill>
              <a:latin typeface="Montserrat"/>
              <a:ea typeface="Montserrat"/>
              <a:cs typeface="Montserrat"/>
              <a:sym typeface="Montserrat"/>
            </a:endParaRPr>
          </a:p>
          <a:p>
            <a:pPr lvl="0" rtl="0">
              <a:lnSpc>
                <a:spcPct val="150000"/>
              </a:lnSpc>
              <a:spcBef>
                <a:spcPts val="0"/>
              </a:spcBef>
              <a:buNone/>
            </a:pPr>
            <a:r>
              <a:rPr lang="en-GB" sz="2400">
                <a:solidFill>
                  <a:schemeClr val="lt1"/>
                </a:solidFill>
                <a:latin typeface="Montserrat"/>
                <a:ea typeface="Montserrat"/>
                <a:cs typeface="Montserrat"/>
                <a:sym typeface="Montserrat"/>
              </a:rPr>
              <a:t>   @NikiBGD</a:t>
            </a:r>
          </a:p>
          <a:p>
            <a:pPr lvl="0" rtl="0">
              <a:lnSpc>
                <a:spcPct val="150000"/>
              </a:lnSpc>
              <a:spcBef>
                <a:spcPts val="0"/>
              </a:spcBef>
              <a:buNone/>
            </a:pPr>
            <a:r>
              <a:rPr lang="en-GB" sz="2400">
                <a:solidFill>
                  <a:schemeClr val="lt1"/>
                </a:solidFill>
                <a:latin typeface="Montserrat"/>
                <a:ea typeface="Montserrat"/>
                <a:cs typeface="Montserrat"/>
                <a:sym typeface="Montserrat"/>
              </a:rPr>
              <a:t>   @MaliciaRogue</a:t>
            </a:r>
          </a:p>
          <a:p>
            <a:pPr rtl="0">
              <a:lnSpc>
                <a:spcPct val="150000"/>
              </a:lnSpc>
              <a:spcBef>
                <a:spcPts val="0"/>
              </a:spcBef>
              <a:buNone/>
            </a:pPr>
            <a:r>
              <a:rPr lang="en-GB" sz="2400">
                <a:solidFill>
                  <a:schemeClr val="lt1"/>
                </a:solidFill>
                <a:latin typeface="Montserrat"/>
                <a:ea typeface="Montserrat"/>
                <a:cs typeface="Montserrat"/>
                <a:sym typeface="Montserrat"/>
              </a:rPr>
              <a:t>   @TetyUAna</a:t>
            </a:r>
          </a:p>
          <a:p>
            <a:pPr lvl="0" rtl="0">
              <a:lnSpc>
                <a:spcPct val="150000"/>
              </a:lnSpc>
              <a:spcBef>
                <a:spcPts val="0"/>
              </a:spcBef>
              <a:buNone/>
            </a:pPr>
            <a:r>
              <a:t/>
            </a:r>
            <a:endParaRPr sz="2400">
              <a:solidFill>
                <a:schemeClr val="lt1"/>
              </a:solidFill>
              <a:latin typeface="Montserrat"/>
              <a:ea typeface="Montserrat"/>
              <a:cs typeface="Montserrat"/>
              <a:sym typeface="Montserrat"/>
            </a:endParaRPr>
          </a:p>
          <a:p>
            <a:pPr lvl="0" rtl="0">
              <a:lnSpc>
                <a:spcPct val="150000"/>
              </a:lnSpc>
              <a:spcBef>
                <a:spcPts val="0"/>
              </a:spcBef>
              <a:buNone/>
            </a:pPr>
            <a:r>
              <a:rPr lang="en-GB" sz="2400">
                <a:solidFill>
                  <a:srgbClr val="454F5B"/>
                </a:solidFill>
                <a:latin typeface="Montserrat"/>
                <a:ea typeface="Montserrat"/>
                <a:cs typeface="Montserrat"/>
                <a:sym typeface="Montserrat"/>
              </a:rPr>
              <a:t> </a:t>
            </a:r>
          </a:p>
        </p:txBody>
      </p:sp>
      <p:sp>
        <p:nvSpPr>
          <p:cNvPr id="64" name="Shape 64"/>
          <p:cNvSpPr/>
          <p:nvPr/>
        </p:nvSpPr>
        <p:spPr>
          <a:xfrm>
            <a:off x="813272" y="5771818"/>
            <a:ext cx="1533600" cy="183600"/>
          </a:xfrm>
          <a:prstGeom prst="rect">
            <a:avLst/>
          </a:prstGeom>
          <a:solidFill>
            <a:srgbClr val="454F5B"/>
          </a:solidFill>
          <a:ln>
            <a:noFill/>
          </a:ln>
        </p:spPr>
        <p:txBody>
          <a:bodyPr anchorCtr="0" anchor="ctr" bIns="91425" lIns="91425" rIns="91425" tIns="91425">
            <a:noAutofit/>
          </a:bodyPr>
          <a:lstStyle/>
          <a:p>
            <a:pPr lvl="0" rtl="0">
              <a:spcBef>
                <a:spcPts val="0"/>
              </a:spcBef>
              <a:buNone/>
            </a:pPr>
            <a:r>
              <a:t/>
            </a:r>
            <a:endParaRPr>
              <a:solidFill>
                <a:srgbClr val="454F5B"/>
              </a:solidFil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ctrTitle"/>
          </p:nvPr>
        </p:nvSpPr>
        <p:spPr>
          <a:xfrm>
            <a:off x="685800" y="3863725"/>
            <a:ext cx="4505399" cy="1910399"/>
          </a:xfrm>
          <a:prstGeom prst="rect">
            <a:avLst/>
          </a:prstGeom>
        </p:spPr>
        <p:txBody>
          <a:bodyPr anchorCtr="0" anchor="b" bIns="91425" lIns="91425" rIns="91425" tIns="91425">
            <a:noAutofit/>
          </a:bodyPr>
          <a:lstStyle/>
          <a:p>
            <a:pPr rtl="0">
              <a:spcBef>
                <a:spcPts val="0"/>
              </a:spcBef>
              <a:buNone/>
            </a:pPr>
            <a:r>
              <a:rPr lang="en-GB" sz="9600">
                <a:solidFill>
                  <a:srgbClr val="C7F464"/>
                </a:solidFill>
              </a:rPr>
              <a:t>2.</a:t>
            </a:r>
          </a:p>
          <a:p>
            <a:pPr lvl="0" rtl="0">
              <a:spcBef>
                <a:spcPts val="0"/>
              </a:spcBef>
              <a:buNone/>
            </a:pPr>
            <a:r>
              <a:rPr lang="en-GB"/>
              <a:t>Verifying information in a real-time crisis</a:t>
            </a:r>
            <a:r>
              <a:rPr lang="en-GB" sz="3000">
                <a:solidFill>
                  <a:srgbClr val="FFFFFF"/>
                </a:solidFill>
              </a:rPr>
              <a: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idx="1" type="body"/>
          </p:nvPr>
        </p:nvSpPr>
        <p:spPr>
          <a:xfrm>
            <a:off x="691200" y="1811604"/>
            <a:ext cx="7761599" cy="4412100"/>
          </a:xfrm>
          <a:prstGeom prst="rect">
            <a:avLst/>
          </a:prstGeom>
        </p:spPr>
        <p:txBody>
          <a:bodyPr anchorCtr="0" anchor="t" bIns="91425" lIns="91425" rIns="91425" tIns="91425">
            <a:noAutofit/>
          </a:bodyPr>
          <a:lstStyle/>
          <a:p>
            <a:pPr indent="-228600" lvl="0" marL="457200" rtl="0">
              <a:spcBef>
                <a:spcPts val="0"/>
              </a:spcBef>
              <a:buSzPct val="100000"/>
            </a:pPr>
            <a:r>
              <a:rPr b="1" lang="en-GB" sz="3000"/>
              <a:t>Be sceptical. Be patient</a:t>
            </a:r>
          </a:p>
          <a:p>
            <a:pPr indent="-228600" lvl="1" marL="914400" rtl="0">
              <a:spcBef>
                <a:spcPts val="600"/>
              </a:spcBef>
              <a:buSzPct val="100000"/>
            </a:pPr>
            <a:r>
              <a:rPr b="1" lang="en-GB" sz="3000"/>
              <a:t>know the context</a:t>
            </a:r>
          </a:p>
          <a:p>
            <a:pPr indent="-228600" lvl="2" marL="1371600" rtl="0">
              <a:spcBef>
                <a:spcPts val="600"/>
              </a:spcBef>
              <a:buSzPct val="100000"/>
            </a:pPr>
            <a:r>
              <a:rPr b="1" lang="en-GB" sz="3000"/>
              <a:t>l</a:t>
            </a:r>
            <a:r>
              <a:rPr b="1" lang="en-GB" sz="2800"/>
              <a:t>ivestreams </a:t>
            </a:r>
          </a:p>
          <a:p>
            <a:pPr indent="-228600" lvl="2" marL="1371600" rtl="0">
              <a:spcBef>
                <a:spcPts val="600"/>
              </a:spcBef>
              <a:buSzPct val="100000"/>
            </a:pPr>
            <a:r>
              <a:rPr b="1" lang="en-GB" sz="2800"/>
              <a:t>other media </a:t>
            </a:r>
          </a:p>
          <a:p>
            <a:pPr indent="-228600" lvl="2" marL="1371600" rtl="0">
              <a:spcBef>
                <a:spcPts val="600"/>
              </a:spcBef>
              <a:buSzPct val="100000"/>
            </a:pPr>
            <a:r>
              <a:rPr b="1" lang="en-GB" sz="2800"/>
              <a:t>own timeline, links repository, etc.</a:t>
            </a:r>
          </a:p>
          <a:p>
            <a:pPr indent="-228600" lvl="2" marL="1371600" rtl="0">
              <a:spcBef>
                <a:spcPts val="600"/>
              </a:spcBef>
              <a:buSzPct val="100000"/>
            </a:pPr>
            <a:r>
              <a:rPr b="1" lang="en-GB" sz="2800"/>
              <a:t>activists</a:t>
            </a:r>
          </a:p>
          <a:p>
            <a:pPr indent="0" lvl="0" marL="457200" rtl="0">
              <a:spcBef>
                <a:spcPts val="600"/>
              </a:spcBef>
              <a:buNone/>
            </a:pPr>
            <a:r>
              <a:t/>
            </a:r>
            <a:endParaRPr b="1"/>
          </a:p>
          <a:p>
            <a:pPr lvl="0" rtl="0">
              <a:spcBef>
                <a:spcPts val="0"/>
              </a:spcBef>
              <a:buNone/>
            </a:pPr>
            <a:r>
              <a:t/>
            </a:r>
            <a:endParaRPr/>
          </a:p>
        </p:txBody>
      </p:sp>
      <p:sp>
        <p:nvSpPr>
          <p:cNvPr id="234" name="Shape 234"/>
          <p:cNvSpPr txBox="1"/>
          <p:nvPr>
            <p:ph type="title"/>
          </p:nvPr>
        </p:nvSpPr>
        <p:spPr>
          <a:xfrm>
            <a:off x="457200" y="477837"/>
            <a:ext cx="8229600" cy="1143299"/>
          </a:xfrm>
          <a:prstGeom prst="rect">
            <a:avLst/>
          </a:prstGeom>
        </p:spPr>
        <p:txBody>
          <a:bodyPr anchorCtr="0" anchor="b" bIns="91425" lIns="91425" rIns="91425" tIns="91425">
            <a:noAutofit/>
          </a:bodyPr>
          <a:lstStyle/>
          <a:p>
            <a:pPr lvl="0" rtl="0">
              <a:spcBef>
                <a:spcPts val="0"/>
              </a:spcBef>
              <a:buNone/>
            </a:pPr>
            <a:r>
              <a:t/>
            </a:r>
            <a:endParaRPr sz="2400"/>
          </a:p>
          <a:p>
            <a:pPr lvl="0" rtl="0">
              <a:spcBef>
                <a:spcPts val="0"/>
              </a:spcBef>
              <a:buNone/>
            </a:pPr>
            <a:r>
              <a:rPr lang="en-GB"/>
              <a:t> </a:t>
            </a:r>
          </a:p>
        </p:txBody>
      </p:sp>
      <p:sp>
        <p:nvSpPr>
          <p:cNvPr id="235" name="Shape 235"/>
          <p:cNvSpPr txBox="1"/>
          <p:nvPr>
            <p:ph idx="2" type="title"/>
          </p:nvPr>
        </p:nvSpPr>
        <p:spPr>
          <a:xfrm>
            <a:off x="691200" y="634299"/>
            <a:ext cx="7761599" cy="657900"/>
          </a:xfrm>
          <a:prstGeom prst="rect">
            <a:avLst/>
          </a:prstGeom>
        </p:spPr>
        <p:txBody>
          <a:bodyPr anchorCtr="0" anchor="b" bIns="91425" lIns="91425" rIns="91425" tIns="91425">
            <a:noAutofit/>
          </a:bodyPr>
          <a:lstStyle/>
          <a:p>
            <a:pPr indent="0" lvl="0" marL="457200" rtl="0">
              <a:spcBef>
                <a:spcPts val="600"/>
              </a:spcBef>
              <a:buNone/>
            </a:pPr>
            <a:r>
              <a:t/>
            </a:r>
            <a:endParaRPr sz="2400"/>
          </a:p>
          <a:p>
            <a:pPr indent="0" lvl="0" marL="0" marR="0" rtl="0" algn="l">
              <a:lnSpc>
                <a:spcPct val="100000"/>
              </a:lnSpc>
              <a:spcBef>
                <a:spcPts val="0"/>
              </a:spcBef>
              <a:spcAft>
                <a:spcPts val="0"/>
              </a:spcAft>
              <a:buNone/>
            </a:pPr>
            <a:r>
              <a:rPr lang="en-GB" sz="3600"/>
              <a:t>‘Digital innocence’ does not last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691200" y="0"/>
            <a:ext cx="8079600" cy="1292100"/>
          </a:xfrm>
          <a:prstGeom prst="rect">
            <a:avLst/>
          </a:prstGeom>
        </p:spPr>
        <p:txBody>
          <a:bodyPr anchorCtr="0" anchor="b" bIns="91425" lIns="91425" rIns="91425" tIns="91425">
            <a:noAutofit/>
          </a:bodyPr>
          <a:lstStyle/>
          <a:p>
            <a:pPr indent="0" lvl="0" marL="0" marR="0" rtl="0" algn="l">
              <a:lnSpc>
                <a:spcPct val="100000"/>
              </a:lnSpc>
              <a:spcBef>
                <a:spcPts val="0"/>
              </a:spcBef>
              <a:spcAft>
                <a:spcPts val="0"/>
              </a:spcAft>
              <a:buNone/>
            </a:pPr>
            <a:r>
              <a:rPr lang="en-GB" sz="3200"/>
              <a:t>How sure are you that the info is real?</a:t>
            </a:r>
          </a:p>
        </p:txBody>
      </p:sp>
      <p:sp>
        <p:nvSpPr>
          <p:cNvPr id="241" name="Shape 241"/>
          <p:cNvSpPr txBox="1"/>
          <p:nvPr>
            <p:ph idx="1" type="body"/>
          </p:nvPr>
        </p:nvSpPr>
        <p:spPr>
          <a:xfrm>
            <a:off x="919800" y="2170825"/>
            <a:ext cx="3767099" cy="4412100"/>
          </a:xfrm>
          <a:prstGeom prst="rect">
            <a:avLst/>
          </a:prstGeom>
        </p:spPr>
        <p:txBody>
          <a:bodyPr anchorCtr="0" anchor="t" bIns="91425" lIns="91425" rIns="91425" tIns="91425">
            <a:noAutofit/>
          </a:bodyPr>
          <a:lstStyle/>
          <a:p>
            <a:pPr indent="-228600" lvl="0" marL="457200" rtl="0">
              <a:spcBef>
                <a:spcPts val="0"/>
              </a:spcBef>
              <a:buSzPct val="100000"/>
            </a:pPr>
            <a:r>
              <a:rPr b="1" lang="en-GB" sz="3000">
                <a:solidFill>
                  <a:srgbClr val="333333"/>
                </a:solidFill>
              </a:rPr>
              <a:t>The 5Ws:</a:t>
            </a:r>
          </a:p>
          <a:p>
            <a:pPr indent="-228600" lvl="1" marL="914400" rtl="0">
              <a:spcBef>
                <a:spcPts val="0"/>
              </a:spcBef>
              <a:buSzPct val="100000"/>
            </a:pPr>
            <a:r>
              <a:rPr b="1" lang="en-GB" sz="3000">
                <a:solidFill>
                  <a:srgbClr val="333333"/>
                </a:solidFill>
              </a:rPr>
              <a:t>who?</a:t>
            </a:r>
          </a:p>
          <a:p>
            <a:pPr indent="-228600" lvl="1" marL="914400" rtl="0">
              <a:spcBef>
                <a:spcPts val="0"/>
              </a:spcBef>
              <a:buSzPct val="100000"/>
            </a:pPr>
            <a:r>
              <a:rPr b="1" lang="en-GB" sz="3000">
                <a:solidFill>
                  <a:srgbClr val="333333"/>
                </a:solidFill>
              </a:rPr>
              <a:t>where?</a:t>
            </a:r>
          </a:p>
          <a:p>
            <a:pPr indent="-228600" lvl="1" marL="914400" rtl="0">
              <a:spcBef>
                <a:spcPts val="0"/>
              </a:spcBef>
              <a:buSzPct val="100000"/>
            </a:pPr>
            <a:r>
              <a:rPr b="1" lang="en-GB" sz="3000">
                <a:solidFill>
                  <a:srgbClr val="333333"/>
                </a:solidFill>
              </a:rPr>
              <a:t>when?</a:t>
            </a:r>
          </a:p>
          <a:p>
            <a:pPr indent="-228600" lvl="1" marL="914400" rtl="0">
              <a:spcBef>
                <a:spcPts val="0"/>
              </a:spcBef>
              <a:buSzPct val="100000"/>
            </a:pPr>
            <a:r>
              <a:rPr b="1" lang="en-GB" sz="3000">
                <a:solidFill>
                  <a:srgbClr val="333333"/>
                </a:solidFill>
              </a:rPr>
              <a:t>what?</a:t>
            </a:r>
          </a:p>
          <a:p>
            <a:pPr indent="-228600" lvl="1" marL="914400" rtl="0">
              <a:spcBef>
                <a:spcPts val="0"/>
              </a:spcBef>
              <a:buSzPct val="100000"/>
            </a:pPr>
            <a:r>
              <a:rPr b="1" lang="en-GB" sz="3000">
                <a:solidFill>
                  <a:srgbClr val="333333"/>
                </a:solidFill>
              </a:rPr>
              <a:t>why?</a:t>
            </a:r>
          </a:p>
          <a:p>
            <a:pPr lvl="0" rtl="0">
              <a:spcBef>
                <a:spcPts val="0"/>
              </a:spcBef>
              <a:buNone/>
            </a:pPr>
            <a:r>
              <a:t/>
            </a:r>
            <a:endParaRPr sz="1400">
              <a:solidFill>
                <a:srgbClr val="434343"/>
              </a:solidFill>
            </a:endParaRPr>
          </a:p>
          <a:p>
            <a:pPr lvl="0" rtl="0">
              <a:spcBef>
                <a:spcPts val="0"/>
              </a:spcBef>
              <a:buNone/>
            </a:pPr>
            <a:r>
              <a:t/>
            </a:r>
            <a:endParaRPr b="1" sz="1800">
              <a:solidFill>
                <a:srgbClr val="434343"/>
              </a:solidFill>
            </a:endParaRPr>
          </a:p>
        </p:txBody>
      </p:sp>
      <p:pic>
        <p:nvPicPr>
          <p:cNvPr id="242" name="Shape 242"/>
          <p:cNvPicPr preferRelativeResize="0"/>
          <p:nvPr/>
        </p:nvPicPr>
        <p:blipFill>
          <a:blip r:embed="rId3">
            <a:alphaModFix/>
          </a:blip>
          <a:stretch>
            <a:fillRect/>
          </a:stretch>
        </p:blipFill>
        <p:spPr>
          <a:xfrm>
            <a:off x="4019125" y="2460950"/>
            <a:ext cx="5124875" cy="2682550"/>
          </a:xfrm>
          <a:prstGeom prst="rect">
            <a:avLst/>
          </a:prstGeom>
          <a:noFill/>
          <a:ln>
            <a:noFill/>
          </a:ln>
        </p:spPr>
      </p:pic>
      <p:sp>
        <p:nvSpPr>
          <p:cNvPr id="243" name="Shape 243"/>
          <p:cNvSpPr txBox="1"/>
          <p:nvPr/>
        </p:nvSpPr>
        <p:spPr>
          <a:xfrm>
            <a:off x="4666075" y="5177700"/>
            <a:ext cx="4338900" cy="420000"/>
          </a:xfrm>
          <a:prstGeom prst="rect">
            <a:avLst/>
          </a:prstGeom>
          <a:noFill/>
          <a:ln>
            <a:noFill/>
          </a:ln>
        </p:spPr>
        <p:txBody>
          <a:bodyPr anchorCtr="0" anchor="t" bIns="91425" lIns="91425" rIns="91425" tIns="91425">
            <a:noAutofit/>
          </a:bodyPr>
          <a:lstStyle/>
          <a:p>
            <a:pPr algn="r">
              <a:spcBef>
                <a:spcPts val="0"/>
              </a:spcBef>
              <a:buNone/>
            </a:pPr>
            <a:r>
              <a:rPr lang="en-GB" sz="1000">
                <a:latin typeface="Montserrat"/>
                <a:ea typeface="Montserrat"/>
                <a:cs typeface="Montserrat"/>
                <a:sym typeface="Montserrat"/>
              </a:rPr>
              <a:t>Peter Trimming, CC-by-SA 2012, geography.co.uk</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pic>
        <p:nvPicPr>
          <p:cNvPr id="248" name="Shape 248"/>
          <p:cNvPicPr preferRelativeResize="0"/>
          <p:nvPr/>
        </p:nvPicPr>
        <p:blipFill rotWithShape="1">
          <a:blip r:embed="rId3">
            <a:alphaModFix/>
          </a:blip>
          <a:srcRect b="0" l="6576" r="0" t="0"/>
          <a:stretch/>
        </p:blipFill>
        <p:spPr>
          <a:xfrm>
            <a:off x="-167301" y="-31750"/>
            <a:ext cx="9616102" cy="6858000"/>
          </a:xfrm>
          <a:prstGeom prst="rect">
            <a:avLst/>
          </a:prstGeom>
          <a:noFill/>
          <a:ln>
            <a:noFill/>
          </a:ln>
        </p:spPr>
      </p:pic>
      <p:sp>
        <p:nvSpPr>
          <p:cNvPr id="249" name="Shape 249"/>
          <p:cNvSpPr txBox="1"/>
          <p:nvPr/>
        </p:nvSpPr>
        <p:spPr>
          <a:xfrm>
            <a:off x="2671800" y="2729875"/>
            <a:ext cx="3800400" cy="2787000"/>
          </a:xfrm>
          <a:prstGeom prst="rect">
            <a:avLst/>
          </a:prstGeom>
          <a:noFill/>
          <a:ln>
            <a:noFill/>
          </a:ln>
        </p:spPr>
        <p:txBody>
          <a:bodyPr anchorCtr="0" anchor="ctr" bIns="91425" lIns="91425" rIns="91425" tIns="91425">
            <a:noAutofit/>
          </a:bodyPr>
          <a:lstStyle/>
          <a:p>
            <a:pPr lvl="0" rtl="0" algn="ctr">
              <a:spcBef>
                <a:spcPts val="0"/>
              </a:spcBef>
              <a:buNone/>
            </a:pPr>
            <a:r>
              <a:rPr b="1" lang="en-GB" sz="3000">
                <a:solidFill>
                  <a:srgbClr val="FFFFFF"/>
                </a:solidFill>
                <a:latin typeface="Montserrat"/>
                <a:ea typeface="Montserrat"/>
                <a:cs typeface="Montserrat"/>
                <a:sym typeface="Montserrat"/>
              </a:rPr>
              <a:t>Pics or it didn’t happen </a:t>
            </a:r>
            <a:r>
              <a:rPr b="1" lang="en-GB" sz="1800">
                <a:solidFill>
                  <a:srgbClr val="FFFFFF"/>
                </a:solidFill>
                <a:latin typeface="Montserrat"/>
                <a:ea typeface="Montserrat"/>
                <a:cs typeface="Montserrat"/>
                <a:sym typeface="Montserrat"/>
              </a:rPr>
              <a:t>(sort of)</a:t>
            </a:r>
          </a:p>
          <a:p>
            <a:pPr lvl="0" rtl="0" algn="ctr">
              <a:spcBef>
                <a:spcPts val="0"/>
              </a:spcBef>
              <a:buNone/>
            </a:pPr>
            <a:r>
              <a:t/>
            </a:r>
            <a:endParaRPr b="1" sz="3000">
              <a:solidFill>
                <a:srgbClr val="FFFFFF"/>
              </a:solidFill>
              <a:latin typeface="Montserrat"/>
              <a:ea typeface="Montserrat"/>
              <a:cs typeface="Montserrat"/>
              <a:sym typeface="Montserrat"/>
            </a:endParaRPr>
          </a:p>
          <a:p>
            <a:pPr lvl="0" rtl="0" algn="ctr">
              <a:spcBef>
                <a:spcPts val="0"/>
              </a:spcBef>
              <a:buNone/>
            </a:pPr>
            <a:r>
              <a:t/>
            </a:r>
            <a:endParaRPr b="1" sz="3000">
              <a:solidFill>
                <a:srgbClr val="FFFFFF"/>
              </a:solidFill>
              <a:latin typeface="Montserrat"/>
              <a:ea typeface="Montserrat"/>
              <a:cs typeface="Montserrat"/>
              <a:sym typeface="Montserrat"/>
            </a:endParaRPr>
          </a:p>
        </p:txBody>
      </p:sp>
      <p:grpSp>
        <p:nvGrpSpPr>
          <p:cNvPr id="250" name="Shape 250"/>
          <p:cNvGrpSpPr/>
          <p:nvPr/>
        </p:nvGrpSpPr>
        <p:grpSpPr>
          <a:xfrm>
            <a:off x="2962300" y="1916698"/>
            <a:ext cx="3312218" cy="3481286"/>
            <a:chOff x="3782699" y="1538287"/>
            <a:chExt cx="1578600" cy="1578600"/>
          </a:xfrm>
        </p:grpSpPr>
        <p:sp>
          <p:nvSpPr>
            <p:cNvPr id="251" name="Shape 251"/>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252" name="Shape 252"/>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253" name="Shape 253"/>
            <p:cNvSpPr/>
            <p:nvPr/>
          </p:nvSpPr>
          <p:spPr>
            <a:xfrm rot="5400000">
              <a:off x="37826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254" name="Shape 254"/>
            <p:cNvSpPr/>
            <p:nvPr/>
          </p:nvSpPr>
          <p:spPr>
            <a:xfrm rot="10800000">
              <a:off x="50018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gr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448650" y="0"/>
            <a:ext cx="8503199" cy="1292100"/>
          </a:xfrm>
          <a:prstGeom prst="rect">
            <a:avLst/>
          </a:prstGeom>
        </p:spPr>
        <p:txBody>
          <a:bodyPr anchorCtr="0" anchor="b" bIns="91425" lIns="91425" rIns="91425" tIns="91425">
            <a:noAutofit/>
          </a:bodyPr>
          <a:lstStyle/>
          <a:p>
            <a:pPr indent="0" marL="0" marR="0" rtl="0" algn="l">
              <a:lnSpc>
                <a:spcPct val="100000"/>
              </a:lnSpc>
              <a:spcBef>
                <a:spcPts val="0"/>
              </a:spcBef>
              <a:spcAft>
                <a:spcPts val="0"/>
              </a:spcAft>
              <a:buNone/>
            </a:pPr>
            <a:r>
              <a:rPr lang="en-GB" sz="3200"/>
              <a:t>How sure are you that the image is real?</a:t>
            </a:r>
          </a:p>
        </p:txBody>
      </p:sp>
      <p:sp>
        <p:nvSpPr>
          <p:cNvPr id="260" name="Shape 260"/>
          <p:cNvSpPr txBox="1"/>
          <p:nvPr>
            <p:ph idx="1" type="body"/>
          </p:nvPr>
        </p:nvSpPr>
        <p:spPr>
          <a:xfrm>
            <a:off x="691200" y="2192600"/>
            <a:ext cx="8079600" cy="3273599"/>
          </a:xfrm>
          <a:prstGeom prst="rect">
            <a:avLst/>
          </a:prstGeom>
        </p:spPr>
        <p:txBody>
          <a:bodyPr anchorCtr="0" anchor="t" bIns="91425" lIns="91425" rIns="91425" tIns="91425">
            <a:noAutofit/>
          </a:bodyPr>
          <a:lstStyle/>
          <a:p>
            <a:pPr indent="-228600" lvl="0" marL="457200" rtl="0">
              <a:lnSpc>
                <a:spcPct val="100000"/>
              </a:lnSpc>
              <a:spcBef>
                <a:spcPts val="0"/>
              </a:spcBef>
              <a:buSzPct val="100000"/>
            </a:pPr>
            <a:r>
              <a:rPr b="1" lang="en-GB" sz="2800">
                <a:solidFill>
                  <a:srgbClr val="333333"/>
                </a:solidFill>
              </a:rPr>
              <a:t>Remember the 5Ws</a:t>
            </a:r>
          </a:p>
          <a:p>
            <a:pPr indent="-228600" lvl="0" marL="457200" rtl="0">
              <a:lnSpc>
                <a:spcPct val="100000"/>
              </a:lnSpc>
              <a:spcBef>
                <a:spcPts val="0"/>
              </a:spcBef>
              <a:buSzPct val="100000"/>
            </a:pPr>
            <a:r>
              <a:rPr b="1" lang="en-GB" sz="2800">
                <a:solidFill>
                  <a:srgbClr val="333333"/>
                </a:solidFill>
              </a:rPr>
              <a:t>Some tools</a:t>
            </a:r>
          </a:p>
          <a:p>
            <a:pPr indent="-228600" lvl="1" marL="914400" rtl="0">
              <a:lnSpc>
                <a:spcPct val="100000"/>
              </a:lnSpc>
              <a:spcBef>
                <a:spcPts val="0"/>
              </a:spcBef>
              <a:buClr>
                <a:srgbClr val="C7F464"/>
              </a:buClr>
              <a:buSzPct val="100000"/>
            </a:pPr>
            <a:r>
              <a:rPr b="1" lang="en-GB" sz="2800"/>
              <a:t>Google reverse image search </a:t>
            </a:r>
            <a:r>
              <a:rPr lang="en-GB" sz="2800"/>
              <a:t>(find original and similar images)</a:t>
            </a:r>
          </a:p>
          <a:p>
            <a:pPr indent="-228600" lvl="1" marL="914400" rtl="0">
              <a:lnSpc>
                <a:spcPct val="100000"/>
              </a:lnSpc>
              <a:spcBef>
                <a:spcPts val="0"/>
              </a:spcBef>
              <a:buSzPct val="100000"/>
            </a:pPr>
            <a:r>
              <a:rPr b="1" lang="en-GB" sz="2800">
                <a:hlinkClick r:id="rId3"/>
              </a:rPr>
              <a:t>TinEye</a:t>
            </a:r>
            <a:r>
              <a:rPr lang="en-GB" sz="2800"/>
              <a:t> (find original image, compare)</a:t>
            </a:r>
          </a:p>
          <a:p>
            <a:pPr indent="-228600" lvl="1" marL="914400" rtl="0">
              <a:lnSpc>
                <a:spcPct val="100000"/>
              </a:lnSpc>
              <a:spcBef>
                <a:spcPts val="0"/>
              </a:spcBef>
              <a:buSzPct val="100000"/>
            </a:pPr>
            <a:r>
              <a:rPr b="1" lang="en-GB" sz="2800">
                <a:hlinkClick r:id="rId4"/>
              </a:rPr>
              <a:t>Jeffrey’s Exif Viewer</a:t>
            </a:r>
            <a:r>
              <a:rPr lang="en-GB" sz="2800"/>
              <a:t> (metadata if it exists)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idx="1" type="body"/>
          </p:nvPr>
        </p:nvSpPr>
        <p:spPr>
          <a:xfrm>
            <a:off x="691200" y="1811600"/>
            <a:ext cx="8079600" cy="2063700"/>
          </a:xfrm>
          <a:prstGeom prst="rect">
            <a:avLst/>
          </a:prstGeom>
        </p:spPr>
        <p:txBody>
          <a:bodyPr anchorCtr="0" anchor="t" bIns="91425" lIns="91425" rIns="91425" tIns="91425">
            <a:noAutofit/>
          </a:bodyPr>
          <a:lstStyle/>
          <a:p>
            <a:pPr indent="-228600" lvl="0" marL="457200" rtl="0">
              <a:spcBef>
                <a:spcPts val="0"/>
              </a:spcBef>
            </a:pPr>
            <a:r>
              <a:rPr b="1" lang="en-GB">
                <a:solidFill>
                  <a:srgbClr val="333333"/>
                </a:solidFill>
              </a:rPr>
              <a:t>Remember the 5Ws</a:t>
            </a:r>
          </a:p>
          <a:p>
            <a:pPr indent="-228600" lvl="0" marL="457200" rtl="0">
              <a:spcBef>
                <a:spcPts val="0"/>
              </a:spcBef>
            </a:pPr>
            <a:r>
              <a:rPr b="1" lang="en-GB">
                <a:solidFill>
                  <a:srgbClr val="333333"/>
                </a:solidFill>
              </a:rPr>
              <a:t>Some tools</a:t>
            </a:r>
            <a:r>
              <a:rPr b="1" lang="en-GB"/>
              <a:t> </a:t>
            </a:r>
          </a:p>
          <a:p>
            <a:pPr indent="-228600" lvl="1" marL="914400" rtl="0">
              <a:spcBef>
                <a:spcPts val="0"/>
              </a:spcBef>
              <a:buSzPct val="100000"/>
            </a:pPr>
            <a:r>
              <a:rPr b="1" lang="en-GB" sz="2400"/>
              <a:t>Google reverse image search </a:t>
            </a:r>
            <a:r>
              <a:rPr lang="en-GB" sz="2400"/>
              <a:t>(find original and similar images)</a:t>
            </a:r>
          </a:p>
          <a:p>
            <a:pPr indent="-228600" lvl="0" marL="914400" rtl="0">
              <a:spcBef>
                <a:spcPts val="0"/>
              </a:spcBef>
            </a:pPr>
            <a:r>
              <a:rPr b="1" lang="en-GB">
                <a:hlinkClick r:id="rId3"/>
              </a:rPr>
              <a:t>TinEye</a:t>
            </a:r>
            <a:r>
              <a:rPr lang="en-GB"/>
              <a:t> (find original image, compare)</a:t>
            </a:r>
          </a:p>
          <a:p>
            <a:pPr indent="-228600" lvl="0" marL="914400" rtl="0">
              <a:spcBef>
                <a:spcPts val="0"/>
              </a:spcBef>
            </a:pPr>
            <a:r>
              <a:rPr b="1" lang="en-GB">
                <a:hlinkClick r:id="rId4"/>
              </a:rPr>
              <a:t>Jeffrey’s Exif Viewer</a:t>
            </a:r>
            <a:r>
              <a:rPr lang="en-GB"/>
              <a:t> (metadata if it exists)</a:t>
            </a:r>
          </a:p>
          <a:p>
            <a:pPr lvl="0" rtl="0">
              <a:spcBef>
                <a:spcPts val="0"/>
              </a:spcBef>
              <a:buNone/>
            </a:pPr>
            <a:r>
              <a:t/>
            </a:r>
            <a:endParaRPr b="1" sz="1800">
              <a:solidFill>
                <a:srgbClr val="434343"/>
              </a:solidFill>
            </a:endParaRPr>
          </a:p>
        </p:txBody>
      </p:sp>
      <p:grpSp>
        <p:nvGrpSpPr>
          <p:cNvPr id="266" name="Shape 266"/>
          <p:cNvGrpSpPr/>
          <p:nvPr/>
        </p:nvGrpSpPr>
        <p:grpSpPr>
          <a:xfrm>
            <a:off x="788107" y="4743724"/>
            <a:ext cx="1112755" cy="1084024"/>
            <a:chOff x="3782699" y="1538287"/>
            <a:chExt cx="1578600" cy="1578600"/>
          </a:xfrm>
        </p:grpSpPr>
        <p:sp>
          <p:nvSpPr>
            <p:cNvPr id="267" name="Shape 267"/>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268" name="Shape 268"/>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269" name="Shape 269"/>
            <p:cNvSpPr/>
            <p:nvPr/>
          </p:nvSpPr>
          <p:spPr>
            <a:xfrm rot="5400000">
              <a:off x="37826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270" name="Shape 270"/>
            <p:cNvSpPr/>
            <p:nvPr/>
          </p:nvSpPr>
          <p:spPr>
            <a:xfrm rot="10800000">
              <a:off x="50018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grpSp>
      <p:grpSp>
        <p:nvGrpSpPr>
          <p:cNvPr id="271" name="Shape 271"/>
          <p:cNvGrpSpPr/>
          <p:nvPr/>
        </p:nvGrpSpPr>
        <p:grpSpPr>
          <a:xfrm>
            <a:off x="1158363" y="5048941"/>
            <a:ext cx="396103" cy="428682"/>
            <a:chOff x="2594325" y="1627175"/>
            <a:chExt cx="440850" cy="440850"/>
          </a:xfrm>
        </p:grpSpPr>
        <p:sp>
          <p:nvSpPr>
            <p:cNvPr id="272" name="Shape 272"/>
            <p:cNvSpPr/>
            <p:nvPr/>
          </p:nvSpPr>
          <p:spPr>
            <a:xfrm>
              <a:off x="2594325" y="1890950"/>
              <a:ext cx="177075" cy="177075"/>
            </a:xfrm>
            <a:custGeom>
              <a:pathLst>
                <a:path extrusionOk="0" h="7083" w="7083">
                  <a:moveTo>
                    <a:pt x="5544" y="0"/>
                  </a:moveTo>
                  <a:lnTo>
                    <a:pt x="538" y="5984"/>
                  </a:lnTo>
                  <a:lnTo>
                    <a:pt x="0" y="7083"/>
                  </a:lnTo>
                  <a:lnTo>
                    <a:pt x="1099" y="6546"/>
                  </a:lnTo>
                  <a:lnTo>
                    <a:pt x="7083" y="1539"/>
                  </a:lnTo>
                  <a:lnTo>
                    <a:pt x="5544" y="0"/>
                  </a:lnTo>
                  <a:close/>
                </a:path>
              </a:pathLst>
            </a:custGeom>
            <a:solidFill>
              <a:srgbClr val="454F5B"/>
            </a:solidFill>
            <a:ln>
              <a:noFill/>
            </a:ln>
          </p:spPr>
          <p:txBody>
            <a:bodyPr anchorCtr="0" anchor="ctr" bIns="91425" lIns="91425" rIns="91425" tIns="91425">
              <a:noAutofit/>
            </a:bodyPr>
            <a:lstStyle/>
            <a:p>
              <a:pPr lvl="0" rtl="0">
                <a:spcBef>
                  <a:spcPts val="0"/>
                </a:spcBef>
                <a:buNone/>
              </a:pPr>
              <a:r>
                <a:t/>
              </a:r>
              <a:endParaRPr>
                <a:solidFill>
                  <a:srgbClr val="999999"/>
                </a:solidFill>
              </a:endParaRPr>
            </a:p>
          </p:txBody>
        </p:sp>
        <p:sp>
          <p:nvSpPr>
            <p:cNvPr id="273" name="Shape 273"/>
            <p:cNvSpPr/>
            <p:nvPr/>
          </p:nvSpPr>
          <p:spPr>
            <a:xfrm>
              <a:off x="2858700" y="1627175"/>
              <a:ext cx="176475" cy="176475"/>
            </a:xfrm>
            <a:custGeom>
              <a:pathLst>
                <a:path extrusionOk="0" h="7059" w="7059">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454F5B"/>
            </a:solidFill>
            <a:ln>
              <a:noFill/>
            </a:ln>
          </p:spPr>
          <p:txBody>
            <a:bodyPr anchorCtr="0" anchor="ctr" bIns="91425" lIns="91425" rIns="91425" tIns="91425">
              <a:noAutofit/>
            </a:bodyPr>
            <a:lstStyle/>
            <a:p>
              <a:pPr lvl="0" rtl="0">
                <a:spcBef>
                  <a:spcPts val="0"/>
                </a:spcBef>
                <a:buNone/>
              </a:pPr>
              <a:r>
                <a:t/>
              </a:r>
              <a:endParaRPr>
                <a:solidFill>
                  <a:srgbClr val="999999"/>
                </a:solidFill>
              </a:endParaRPr>
            </a:p>
          </p:txBody>
        </p:sp>
        <p:sp>
          <p:nvSpPr>
            <p:cNvPr id="274" name="Shape 274"/>
            <p:cNvSpPr/>
            <p:nvPr/>
          </p:nvSpPr>
          <p:spPr>
            <a:xfrm>
              <a:off x="2663325" y="1702275"/>
              <a:ext cx="296750" cy="296775"/>
            </a:xfrm>
            <a:custGeom>
              <a:pathLst>
                <a:path extrusionOk="0" h="11871" w="1187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454F5B"/>
            </a:solidFill>
            <a:ln>
              <a:noFill/>
            </a:ln>
          </p:spPr>
          <p:txBody>
            <a:bodyPr anchorCtr="0" anchor="ctr" bIns="91425" lIns="91425" rIns="91425" tIns="91425">
              <a:noAutofit/>
            </a:bodyPr>
            <a:lstStyle/>
            <a:p>
              <a:pPr lvl="0" rtl="0">
                <a:spcBef>
                  <a:spcPts val="0"/>
                </a:spcBef>
                <a:buNone/>
              </a:pPr>
              <a:r>
                <a:t/>
              </a:r>
              <a:endParaRPr>
                <a:solidFill>
                  <a:srgbClr val="999999"/>
                </a:solidFill>
              </a:endParaRPr>
            </a:p>
          </p:txBody>
        </p:sp>
      </p:grpSp>
      <p:sp>
        <p:nvSpPr>
          <p:cNvPr id="275" name="Shape 275"/>
          <p:cNvSpPr txBox="1"/>
          <p:nvPr/>
        </p:nvSpPr>
        <p:spPr>
          <a:xfrm>
            <a:off x="2204350" y="4478700"/>
            <a:ext cx="5796599" cy="909600"/>
          </a:xfrm>
          <a:prstGeom prst="rect">
            <a:avLst/>
          </a:prstGeom>
          <a:noFill/>
          <a:ln>
            <a:noFill/>
          </a:ln>
        </p:spPr>
        <p:txBody>
          <a:bodyPr anchorCtr="0" anchor="t" bIns="91425" lIns="91425" rIns="91425" tIns="91425">
            <a:noAutofit/>
          </a:bodyPr>
          <a:lstStyle/>
          <a:p>
            <a:pPr indent="0" lvl="0" marL="0" rtl="0">
              <a:spcBef>
                <a:spcPts val="0"/>
              </a:spcBef>
              <a:buNone/>
            </a:pPr>
            <a:r>
              <a:rPr lang="en-GB" sz="2400">
                <a:solidFill>
                  <a:srgbClr val="454F5B"/>
                </a:solidFill>
                <a:latin typeface="Montserrat"/>
                <a:ea typeface="Montserrat"/>
                <a:cs typeface="Montserrat"/>
                <a:sym typeface="Montserrat"/>
              </a:rPr>
              <a:t>The magical tool does not exist</a:t>
            </a:r>
          </a:p>
          <a:p>
            <a:pPr indent="0" lvl="0" marL="0" rtl="0">
              <a:spcBef>
                <a:spcPts val="0"/>
              </a:spcBef>
              <a:buNone/>
            </a:pPr>
            <a:r>
              <a:t/>
            </a:r>
            <a:endParaRPr sz="2400">
              <a:solidFill>
                <a:srgbClr val="454F5B"/>
              </a:solidFill>
              <a:latin typeface="Montserrat"/>
              <a:ea typeface="Montserrat"/>
              <a:cs typeface="Montserrat"/>
              <a:sym typeface="Montserrat"/>
            </a:endParaRPr>
          </a:p>
          <a:p>
            <a:pPr indent="0" lvl="0" marL="0" rtl="0">
              <a:spcBef>
                <a:spcPts val="0"/>
              </a:spcBef>
              <a:buNone/>
            </a:pPr>
            <a:r>
              <a:rPr lang="en-GB" sz="2400">
                <a:solidFill>
                  <a:srgbClr val="454F5B"/>
                </a:solidFill>
                <a:latin typeface="Montserrat"/>
                <a:ea typeface="Montserrat"/>
                <a:cs typeface="Montserrat"/>
                <a:sym typeface="Montserrat"/>
              </a:rPr>
              <a:t>Absolute certainty </a:t>
            </a:r>
            <a:r>
              <a:rPr i="1" lang="en-GB" sz="2400">
                <a:solidFill>
                  <a:srgbClr val="454F5B"/>
                </a:solidFill>
                <a:latin typeface="Montserrat"/>
                <a:ea typeface="Montserrat"/>
                <a:cs typeface="Montserrat"/>
                <a:sym typeface="Montserrat"/>
              </a:rPr>
              <a:t>vs.</a:t>
            </a:r>
            <a:r>
              <a:rPr lang="en-GB" sz="2400">
                <a:solidFill>
                  <a:srgbClr val="454F5B"/>
                </a:solidFill>
                <a:latin typeface="Montserrat"/>
                <a:ea typeface="Montserrat"/>
                <a:cs typeface="Montserrat"/>
                <a:sym typeface="Montserrat"/>
              </a:rPr>
              <a:t> acceptable plausibility</a:t>
            </a:r>
          </a:p>
        </p:txBody>
      </p:sp>
      <p:sp>
        <p:nvSpPr>
          <p:cNvPr id="276" name="Shape 276"/>
          <p:cNvSpPr txBox="1"/>
          <p:nvPr>
            <p:ph type="title"/>
          </p:nvPr>
        </p:nvSpPr>
        <p:spPr>
          <a:xfrm>
            <a:off x="448650" y="0"/>
            <a:ext cx="8503199" cy="1292100"/>
          </a:xfrm>
          <a:prstGeom prst="rect">
            <a:avLst/>
          </a:prstGeom>
        </p:spPr>
        <p:txBody>
          <a:bodyPr anchorCtr="0" anchor="b" bIns="91425" lIns="91425" rIns="91425" tIns="91425">
            <a:noAutofit/>
          </a:bodyPr>
          <a:lstStyle/>
          <a:p>
            <a:pPr indent="0" lvl="0" marL="0" marR="0" rtl="0" algn="l">
              <a:lnSpc>
                <a:spcPct val="100000"/>
              </a:lnSpc>
              <a:spcBef>
                <a:spcPts val="0"/>
              </a:spcBef>
              <a:spcAft>
                <a:spcPts val="0"/>
              </a:spcAft>
              <a:buNone/>
            </a:pPr>
            <a:r>
              <a:rPr lang="en-GB" sz="3200"/>
              <a:t>How sure are you that the image is real?</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691200" y="0"/>
            <a:ext cx="7761599" cy="1292100"/>
          </a:xfrm>
          <a:prstGeom prst="rect">
            <a:avLst/>
          </a:prstGeom>
        </p:spPr>
        <p:txBody>
          <a:bodyPr anchorCtr="0" anchor="b" bIns="91425" lIns="91425" rIns="91425" tIns="91425">
            <a:noAutofit/>
          </a:bodyPr>
          <a:lstStyle/>
          <a:p>
            <a:pPr>
              <a:spcBef>
                <a:spcPts val="0"/>
              </a:spcBef>
              <a:buNone/>
            </a:pPr>
            <a:r>
              <a:rPr lang="en-GB" sz="3600"/>
              <a:t>‘Authoritative’ opinion</a:t>
            </a:r>
          </a:p>
        </p:txBody>
      </p:sp>
      <p:sp>
        <p:nvSpPr>
          <p:cNvPr id="282" name="Shape 282"/>
          <p:cNvSpPr txBox="1"/>
          <p:nvPr>
            <p:ph idx="1" type="body"/>
          </p:nvPr>
        </p:nvSpPr>
        <p:spPr>
          <a:xfrm>
            <a:off x="691200" y="1811604"/>
            <a:ext cx="7761599" cy="4412100"/>
          </a:xfrm>
          <a:prstGeom prst="rect">
            <a:avLst/>
          </a:prstGeom>
        </p:spPr>
        <p:txBody>
          <a:bodyPr anchorCtr="0" anchor="t" bIns="91425" lIns="91425" rIns="91425" tIns="91425">
            <a:noAutofit/>
          </a:bodyPr>
          <a:lstStyle/>
          <a:p>
            <a:pPr rtl="0">
              <a:spcBef>
                <a:spcPts val="0"/>
              </a:spcBef>
              <a:buNone/>
            </a:pPr>
            <a:r>
              <a:rPr lang="en-GB"/>
              <a:t>Uncertainty + anxiety = the two core elements</a:t>
            </a:r>
          </a:p>
          <a:p>
            <a:pPr rtl="0">
              <a:spcBef>
                <a:spcPts val="0"/>
              </a:spcBef>
              <a:buNone/>
            </a:pPr>
            <a:r>
              <a:t/>
            </a:r>
            <a:endParaRPr/>
          </a:p>
          <a:p>
            <a:pPr rtl="0">
              <a:spcBef>
                <a:spcPts val="0"/>
              </a:spcBef>
              <a:buNone/>
            </a:pPr>
            <a:r>
              <a:t/>
            </a:r>
            <a:endParaRPr/>
          </a:p>
          <a:p>
            <a:pPr rtl="0">
              <a:spcBef>
                <a:spcPts val="0"/>
              </a:spcBef>
              <a:buNone/>
            </a:pPr>
            <a:r>
              <a:t/>
            </a:r>
            <a:endParaRPr/>
          </a:p>
          <a:p>
            <a:pPr rtl="0" algn="ctr">
              <a:spcBef>
                <a:spcPts val="0"/>
              </a:spcBef>
              <a:buNone/>
            </a:pPr>
            <a:r>
              <a:rPr lang="en-GB"/>
              <a:t>Fear breeds rumour </a:t>
            </a:r>
          </a:p>
          <a:p>
            <a:pPr rtl="0" algn="ctr">
              <a:spcBef>
                <a:spcPts val="0"/>
              </a:spcBef>
              <a:buNone/>
            </a:pPr>
            <a:r>
              <a:rPr lang="en-GB"/>
              <a:t>+</a:t>
            </a:r>
          </a:p>
          <a:p>
            <a:pPr rtl="0" algn="ctr">
              <a:spcBef>
                <a:spcPts val="0"/>
              </a:spcBef>
              <a:buNone/>
            </a:pPr>
            <a:r>
              <a:rPr lang="en-GB"/>
              <a:t>(Social) media stardom</a:t>
            </a:r>
          </a:p>
          <a:p>
            <a:pPr rtl="0" algn="ctr">
              <a:spcBef>
                <a:spcPts val="0"/>
              </a:spcBef>
              <a:buNone/>
            </a:pPr>
            <a:r>
              <a:t/>
            </a:r>
            <a:endParaRPr/>
          </a:p>
          <a:p>
            <a:pPr rtl="0">
              <a:spcBef>
                <a:spcPts val="0"/>
              </a:spcBef>
              <a:buNone/>
            </a:pPr>
            <a:r>
              <a:rPr lang="en-GB"/>
              <a:t>               Even good professionals fall to bad info</a:t>
            </a:r>
          </a:p>
        </p:txBody>
      </p:sp>
      <p:sp>
        <p:nvSpPr>
          <p:cNvPr id="283" name="Shape 283"/>
          <p:cNvSpPr/>
          <p:nvPr/>
        </p:nvSpPr>
        <p:spPr>
          <a:xfrm>
            <a:off x="4362450" y="2628900"/>
            <a:ext cx="419099" cy="762000"/>
          </a:xfrm>
          <a:prstGeom prst="downArrow">
            <a:avLst>
              <a:gd fmla="val 50000" name="adj1"/>
              <a:gd fmla="val 50000" name="adj2"/>
            </a:avLst>
          </a:prstGeom>
          <a:solidFill>
            <a:srgbClr val="4ECDC4"/>
          </a:solidFill>
          <a:ln cap="flat" cmpd="sng" w="19050">
            <a:solidFill>
              <a:srgbClr val="4ECDC4"/>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84" name="Shape 284"/>
          <p:cNvSpPr/>
          <p:nvPr/>
        </p:nvSpPr>
        <p:spPr>
          <a:xfrm rot="-5400000">
            <a:off x="1162050" y="5309299"/>
            <a:ext cx="419099" cy="762000"/>
          </a:xfrm>
          <a:prstGeom prst="downArrow">
            <a:avLst>
              <a:gd fmla="val 50000" name="adj1"/>
              <a:gd fmla="val 50000" name="adj2"/>
            </a:avLst>
          </a:prstGeom>
          <a:solidFill>
            <a:srgbClr val="4ECDC4"/>
          </a:solidFill>
          <a:ln cap="flat" cmpd="sng" w="19050">
            <a:solidFill>
              <a:srgbClr val="4ECDC4"/>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p:nvPr/>
        </p:nvSpPr>
        <p:spPr>
          <a:xfrm>
            <a:off x="0" y="-660400"/>
            <a:ext cx="9144000" cy="3493199"/>
          </a:xfrm>
          <a:prstGeom prst="rect">
            <a:avLst/>
          </a:prstGeom>
          <a:solidFill>
            <a:srgbClr val="C7F464"/>
          </a:solidFill>
          <a:ln>
            <a:noFill/>
          </a:ln>
        </p:spPr>
        <p:txBody>
          <a:bodyPr anchorCtr="0" anchor="ctr" bIns="91425" lIns="91425" rIns="91425" tIns="91425">
            <a:noAutofit/>
          </a:bodyPr>
          <a:lstStyle/>
          <a:p>
            <a:pPr lvl="0" rtl="0">
              <a:spcBef>
                <a:spcPts val="0"/>
              </a:spcBef>
              <a:buNone/>
            </a:pPr>
            <a:r>
              <a:t/>
            </a:r>
            <a:endParaRPr b="1" sz="2400">
              <a:solidFill>
                <a:srgbClr val="4ECDC4"/>
              </a:solidFill>
              <a:latin typeface="Montserrat"/>
              <a:ea typeface="Montserrat"/>
              <a:cs typeface="Montserrat"/>
              <a:sym typeface="Montserrat"/>
            </a:endParaRPr>
          </a:p>
        </p:txBody>
      </p:sp>
      <p:sp>
        <p:nvSpPr>
          <p:cNvPr id="290" name="Shape 290"/>
          <p:cNvSpPr txBox="1"/>
          <p:nvPr/>
        </p:nvSpPr>
        <p:spPr>
          <a:xfrm>
            <a:off x="895550" y="-197700"/>
            <a:ext cx="7411799" cy="2419500"/>
          </a:xfrm>
          <a:prstGeom prst="rect">
            <a:avLst/>
          </a:prstGeom>
          <a:noFill/>
          <a:ln>
            <a:noFill/>
          </a:ln>
        </p:spPr>
        <p:txBody>
          <a:bodyPr anchorCtr="0" anchor="t" bIns="91425" lIns="91425" rIns="91425" tIns="91425">
            <a:noAutofit/>
          </a:bodyPr>
          <a:lstStyle/>
          <a:p>
            <a:pPr lvl="0" rtl="0" algn="ctr">
              <a:spcBef>
                <a:spcPts val="0"/>
              </a:spcBef>
              <a:buNone/>
            </a:pPr>
            <a:r>
              <a:t/>
            </a:r>
            <a:endParaRPr b="1" sz="3000">
              <a:solidFill>
                <a:schemeClr val="dk2"/>
              </a:solidFill>
              <a:latin typeface="Montserrat"/>
              <a:ea typeface="Montserrat"/>
              <a:cs typeface="Montserrat"/>
              <a:sym typeface="Montserrat"/>
            </a:endParaRPr>
          </a:p>
          <a:p>
            <a:pPr lvl="0" rtl="0" algn="ctr">
              <a:spcBef>
                <a:spcPts val="0"/>
              </a:spcBef>
              <a:buNone/>
            </a:pPr>
            <a:r>
              <a:rPr b="1" lang="en-GB" sz="3600">
                <a:solidFill>
                  <a:schemeClr val="dk2"/>
                </a:solidFill>
                <a:latin typeface="Montserrat"/>
                <a:ea typeface="Montserrat"/>
                <a:cs typeface="Montserrat"/>
                <a:sym typeface="Montserrat"/>
              </a:rPr>
              <a:t>Beware the expert!</a:t>
            </a:r>
          </a:p>
          <a:p>
            <a:pPr lvl="0" rtl="0" algn="ctr">
              <a:spcBef>
                <a:spcPts val="0"/>
              </a:spcBef>
              <a:buNone/>
            </a:pPr>
            <a:r>
              <a:rPr b="1" lang="en-GB" sz="36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Case: Bosnia protests and the “violent unification” plot</a:t>
            </a:r>
          </a:p>
        </p:txBody>
      </p:sp>
      <p:sp>
        <p:nvSpPr>
          <p:cNvPr id="291" name="Shape 291"/>
          <p:cNvSpPr txBox="1"/>
          <p:nvPr>
            <p:ph idx="1" type="body"/>
          </p:nvPr>
        </p:nvSpPr>
        <p:spPr>
          <a:xfrm>
            <a:off x="691200" y="2604504"/>
            <a:ext cx="7761599" cy="4412100"/>
          </a:xfrm>
          <a:prstGeom prst="rect">
            <a:avLst/>
          </a:prstGeom>
          <a:noFill/>
          <a:ln>
            <a:noFill/>
          </a:ln>
        </p:spPr>
        <p:txBody>
          <a:bodyPr anchorCtr="0" anchor="t" bIns="91425" lIns="91425" rIns="91425" tIns="91425">
            <a:noAutofit/>
          </a:bodyPr>
          <a:lstStyle/>
          <a:p>
            <a:pPr lvl="0" rtl="0">
              <a:spcBef>
                <a:spcPts val="0"/>
              </a:spcBef>
              <a:buNone/>
            </a:pPr>
            <a:r>
              <a:t/>
            </a:r>
            <a:endParaRPr sz="2400"/>
          </a:p>
          <a:p>
            <a:pPr indent="-228600" lvl="0" marL="457200" marR="0" rtl="0" algn="l">
              <a:lnSpc>
                <a:spcPct val="100000"/>
              </a:lnSpc>
              <a:spcBef>
                <a:spcPts val="600"/>
              </a:spcBef>
              <a:spcAft>
                <a:spcPts val="0"/>
              </a:spcAft>
              <a:buClr>
                <a:srgbClr val="FFFFFF"/>
              </a:buClr>
              <a:buSzPct val="100000"/>
            </a:pPr>
            <a:r>
              <a:rPr b="1" lang="en-GB" sz="2800">
                <a:solidFill>
                  <a:srgbClr val="FFFFFF"/>
                </a:solidFill>
              </a:rPr>
              <a:t>The ‘Slavic’ revolution that wasn’t:</a:t>
            </a:r>
          </a:p>
          <a:p>
            <a:pPr indent="-228600" lvl="1" marL="914400" marR="0" rtl="0" algn="l">
              <a:lnSpc>
                <a:spcPct val="100000"/>
              </a:lnSpc>
              <a:spcBef>
                <a:spcPts val="600"/>
              </a:spcBef>
              <a:spcAft>
                <a:spcPts val="0"/>
              </a:spcAft>
              <a:buClr>
                <a:srgbClr val="FFFFFF"/>
              </a:buClr>
              <a:buSzPct val="100000"/>
            </a:pPr>
            <a:r>
              <a:rPr b="1" lang="en-GB" sz="2800">
                <a:solidFill>
                  <a:srgbClr val="FFFFFF"/>
                </a:solidFill>
              </a:rPr>
              <a:t>Serbian tabloid (gov’t mouthpiece)</a:t>
            </a:r>
          </a:p>
          <a:p>
            <a:pPr indent="-228600" lvl="1" marL="914400" marR="0" rtl="0" algn="l">
              <a:lnSpc>
                <a:spcPct val="100000"/>
              </a:lnSpc>
              <a:spcBef>
                <a:spcPts val="600"/>
              </a:spcBef>
              <a:spcAft>
                <a:spcPts val="0"/>
              </a:spcAft>
              <a:buClr>
                <a:srgbClr val="FFFFFF"/>
              </a:buClr>
              <a:buSzPct val="100000"/>
            </a:pPr>
            <a:r>
              <a:rPr b="1" lang="en-GB" sz="2800">
                <a:solidFill>
                  <a:srgbClr val="FFFFFF"/>
                </a:solidFill>
              </a:rPr>
              <a:t>preys on historical uneasiness</a:t>
            </a:r>
          </a:p>
          <a:p>
            <a:pPr indent="-228600" lvl="1" marL="914400" marR="0" rtl="0" algn="l">
              <a:lnSpc>
                <a:spcPct val="100000"/>
              </a:lnSpc>
              <a:spcBef>
                <a:spcPts val="600"/>
              </a:spcBef>
              <a:spcAft>
                <a:spcPts val="0"/>
              </a:spcAft>
              <a:buClr>
                <a:srgbClr val="FFFFFF"/>
              </a:buClr>
              <a:buSzPct val="100000"/>
            </a:pPr>
            <a:r>
              <a:rPr b="1" lang="en-GB" sz="2800">
                <a:solidFill>
                  <a:srgbClr val="FFFFFF"/>
                </a:solidFill>
              </a:rPr>
              <a:t>benefits wide audience</a:t>
            </a:r>
          </a:p>
          <a:p>
            <a:pPr indent="-228600" lvl="1" marL="914400" marR="0" rtl="0" algn="l">
              <a:lnSpc>
                <a:spcPct val="100000"/>
              </a:lnSpc>
              <a:spcBef>
                <a:spcPts val="600"/>
              </a:spcBef>
              <a:spcAft>
                <a:spcPts val="0"/>
              </a:spcAft>
              <a:buClr>
                <a:srgbClr val="FFFFFF"/>
              </a:buClr>
              <a:buSzPct val="100000"/>
            </a:pPr>
            <a:r>
              <a:rPr b="1" lang="en-GB" sz="2800">
                <a:solidFill>
                  <a:srgbClr val="FFFFFF"/>
                </a:solidFill>
              </a:rPr>
              <a:t>plays with ethnicity/religion</a:t>
            </a:r>
          </a:p>
          <a:p>
            <a:pPr indent="-228600" lvl="1" marL="914400" marR="0" rtl="0" algn="l">
              <a:lnSpc>
                <a:spcPct val="100000"/>
              </a:lnSpc>
              <a:spcBef>
                <a:spcPts val="600"/>
              </a:spcBef>
              <a:spcAft>
                <a:spcPts val="0"/>
              </a:spcAft>
              <a:buClr>
                <a:srgbClr val="FFFFFF"/>
              </a:buClr>
              <a:buSzPct val="100000"/>
            </a:pPr>
            <a:r>
              <a:rPr b="1" lang="en-GB" sz="2800">
                <a:solidFill>
                  <a:srgbClr val="FFFFFF"/>
                </a:solidFill>
              </a:rPr>
              <a:t>not the only such case...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691200" y="76200"/>
            <a:ext cx="7761599" cy="1292100"/>
          </a:xfrm>
          <a:prstGeom prst="rect">
            <a:avLst/>
          </a:prstGeom>
        </p:spPr>
        <p:txBody>
          <a:bodyPr anchorCtr="0" anchor="b" bIns="91425" lIns="91425" rIns="91425" tIns="91425">
            <a:noAutofit/>
          </a:bodyPr>
          <a:lstStyle/>
          <a:p>
            <a:pPr>
              <a:spcBef>
                <a:spcPts val="0"/>
              </a:spcBef>
              <a:buNone/>
            </a:pPr>
            <a:r>
              <a:rPr lang="en-GB" sz="3600"/>
              <a:t>Do the accounts belong to real people?</a:t>
            </a:r>
          </a:p>
        </p:txBody>
      </p:sp>
      <p:sp>
        <p:nvSpPr>
          <p:cNvPr id="297" name="Shape 297"/>
          <p:cNvSpPr txBox="1"/>
          <p:nvPr>
            <p:ph idx="1" type="body"/>
          </p:nvPr>
        </p:nvSpPr>
        <p:spPr>
          <a:xfrm>
            <a:off x="691200" y="1887800"/>
            <a:ext cx="8038500" cy="4412100"/>
          </a:xfrm>
          <a:prstGeom prst="rect">
            <a:avLst/>
          </a:prstGeom>
        </p:spPr>
        <p:txBody>
          <a:bodyPr anchorCtr="0" anchor="t" bIns="91425" lIns="91425" rIns="91425" tIns="91425">
            <a:noAutofit/>
          </a:bodyPr>
          <a:lstStyle/>
          <a:p>
            <a:pPr indent="-228600" lvl="0" marL="457200" marR="0" rtl="0" algn="l">
              <a:lnSpc>
                <a:spcPct val="100000"/>
              </a:lnSpc>
              <a:spcBef>
                <a:spcPts val="600"/>
              </a:spcBef>
              <a:spcAft>
                <a:spcPts val="0"/>
              </a:spcAft>
              <a:buClr>
                <a:srgbClr val="C7F464"/>
              </a:buClr>
              <a:buSzPct val="100000"/>
              <a:buFont typeface="Montserrat"/>
            </a:pPr>
            <a:r>
              <a:rPr b="1" lang="en-GB" sz="2800"/>
              <a:t>When was the account created?</a:t>
            </a:r>
          </a:p>
          <a:p>
            <a:pPr indent="-228600" lvl="1" marL="914400" rtl="0">
              <a:spcBef>
                <a:spcPts val="600"/>
              </a:spcBef>
              <a:buSzPct val="100000"/>
            </a:pPr>
            <a:r>
              <a:rPr b="1" lang="en-GB" sz="2800"/>
              <a:t>What pictures are there?</a:t>
            </a:r>
          </a:p>
          <a:p>
            <a:pPr indent="-228600" lvl="1" marL="914400" rtl="0">
              <a:spcBef>
                <a:spcPts val="600"/>
              </a:spcBef>
              <a:buSzPct val="100000"/>
            </a:pPr>
            <a:r>
              <a:rPr b="1" lang="en-GB" sz="2800"/>
              <a:t>What background information</a:t>
            </a:r>
          </a:p>
          <a:p>
            <a:pPr indent="0" lvl="0" marL="457200" rtl="0">
              <a:spcBef>
                <a:spcPts val="600"/>
              </a:spcBef>
              <a:buNone/>
            </a:pPr>
            <a:r>
              <a:rPr b="1" lang="en-GB" sz="2800"/>
              <a:t> is there?</a:t>
            </a:r>
          </a:p>
          <a:p>
            <a:pPr indent="-228600" lvl="2" marL="1371600" rtl="0">
              <a:spcBef>
                <a:spcPts val="600"/>
              </a:spcBef>
              <a:buSzPct val="100000"/>
            </a:pPr>
            <a:r>
              <a:rPr lang="en-GB" sz="2800"/>
              <a:t>Places</a:t>
            </a:r>
          </a:p>
          <a:p>
            <a:pPr indent="-228600" lvl="2" marL="1371600" rtl="0">
              <a:spcBef>
                <a:spcPts val="600"/>
              </a:spcBef>
              <a:buSzPct val="100000"/>
            </a:pPr>
            <a:r>
              <a:rPr lang="en-GB" sz="2800"/>
              <a:t>Relations</a:t>
            </a:r>
          </a:p>
          <a:p>
            <a:pPr indent="-228600" lvl="2" marL="1371600" rtl="0">
              <a:spcBef>
                <a:spcPts val="600"/>
              </a:spcBef>
              <a:buSzPct val="100000"/>
            </a:pPr>
            <a:r>
              <a:rPr lang="en-GB" sz="2800"/>
              <a:t>Contacts</a:t>
            </a:r>
          </a:p>
          <a:p>
            <a:pPr indent="-228600" lvl="0" marL="457200" rtl="0">
              <a:spcBef>
                <a:spcPts val="600"/>
              </a:spcBef>
              <a:buSzPct val="100000"/>
            </a:pPr>
            <a:r>
              <a:rPr b="1" lang="en-GB" sz="2800"/>
              <a:t>Are there any associated accounts?</a:t>
            </a:r>
          </a:p>
          <a:p>
            <a:pPr indent="-228600" lvl="2" marL="1371600" rtl="0">
              <a:spcBef>
                <a:spcPts val="600"/>
              </a:spcBef>
              <a:buSzPct val="100000"/>
            </a:pPr>
            <a:r>
              <a:rPr lang="en-GB" sz="2800"/>
              <a:t>pipl.com</a:t>
            </a:r>
          </a:p>
          <a:p>
            <a:pPr indent="-228600" lvl="2" marL="1371600" rtl="0">
              <a:spcBef>
                <a:spcPts val="600"/>
              </a:spcBef>
              <a:buSzPct val="100000"/>
            </a:pPr>
            <a:r>
              <a:rPr lang="en-GB" sz="2800"/>
              <a:t>Facebook/LinkedIn</a:t>
            </a:r>
          </a:p>
          <a:p>
            <a:pPr indent="0" lvl="0" marL="457200" rtl="0">
              <a:spcBef>
                <a:spcPts val="600"/>
              </a:spcBef>
              <a:buNone/>
            </a:pPr>
            <a:r>
              <a:t/>
            </a:r>
            <a:endParaRPr/>
          </a:p>
          <a:p>
            <a:pPr indent="0" lvl="0" marL="457200">
              <a:spcBef>
                <a:spcPts val="600"/>
              </a:spcBef>
              <a:buNone/>
            </a:pPr>
            <a:r>
              <a:t/>
            </a:r>
            <a:endParaRPr/>
          </a:p>
        </p:txBody>
      </p:sp>
      <p:sp>
        <p:nvSpPr>
          <p:cNvPr id="298" name="Shape 298"/>
          <p:cNvSpPr/>
          <p:nvPr/>
        </p:nvSpPr>
        <p:spPr>
          <a:xfrm>
            <a:off x="7588397" y="3445325"/>
            <a:ext cx="981300" cy="1007399"/>
          </a:xfrm>
          <a:prstGeom prst="flowChartConnector">
            <a:avLst/>
          </a:prstGeom>
          <a:solidFill>
            <a:srgbClr val="454F5B"/>
          </a:solidFill>
          <a:ln cap="flat" cmpd="sng" w="19050">
            <a:solidFill>
              <a:srgbClr val="454F5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299" name="Shape 299"/>
          <p:cNvSpPr/>
          <p:nvPr/>
        </p:nvSpPr>
        <p:spPr>
          <a:xfrm>
            <a:off x="7491600" y="4667286"/>
            <a:ext cx="1244700" cy="679200"/>
          </a:xfrm>
          <a:prstGeom prst="blockArc">
            <a:avLst>
              <a:gd fmla="val 10800000" name="adj1"/>
              <a:gd fmla="val 0" name="adj2"/>
              <a:gd fmla="val 25000" name="adj3"/>
            </a:avLst>
          </a:prstGeom>
          <a:solidFill>
            <a:srgbClr val="454F5B"/>
          </a:solidFill>
          <a:ln cap="flat" cmpd="sng" w="19050">
            <a:solidFill>
              <a:srgbClr val="454F5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300" name="Shape 300"/>
          <p:cNvSpPr txBox="1"/>
          <p:nvPr/>
        </p:nvSpPr>
        <p:spPr>
          <a:xfrm>
            <a:off x="7683900" y="2034066"/>
            <a:ext cx="860100" cy="1072800"/>
          </a:xfrm>
          <a:prstGeom prst="rect">
            <a:avLst/>
          </a:prstGeom>
          <a:noFill/>
          <a:ln>
            <a:noFill/>
          </a:ln>
        </p:spPr>
        <p:txBody>
          <a:bodyPr anchorCtr="0" anchor="t" bIns="91425" lIns="91425" rIns="91425" tIns="91425">
            <a:noAutofit/>
          </a:bodyPr>
          <a:lstStyle/>
          <a:p>
            <a:pPr algn="ctr">
              <a:spcBef>
                <a:spcPts val="0"/>
              </a:spcBef>
              <a:buNone/>
            </a:pPr>
            <a:r>
              <a:rPr lang="en-GB" sz="9000">
                <a:solidFill>
                  <a:srgbClr val="4ECDC4"/>
                </a:solidFill>
                <a:latin typeface="Montserrat"/>
                <a:ea typeface="Montserrat"/>
                <a:cs typeface="Montserrat"/>
                <a:sym typeface="Montserrat"/>
              </a:rPr>
              <a: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idx="1" type="body"/>
          </p:nvPr>
        </p:nvSpPr>
        <p:spPr>
          <a:xfrm>
            <a:off x="691200" y="2604504"/>
            <a:ext cx="7761599" cy="4412100"/>
          </a:xfrm>
          <a:prstGeom prst="rect">
            <a:avLst/>
          </a:prstGeom>
          <a:noFill/>
          <a:ln>
            <a:noFill/>
          </a:ln>
        </p:spPr>
        <p:txBody>
          <a:bodyPr anchorCtr="0" anchor="t" bIns="91425" lIns="91425" rIns="91425" tIns="91425">
            <a:noAutofit/>
          </a:bodyPr>
          <a:lstStyle/>
          <a:p>
            <a:pPr lvl="0" rtl="0">
              <a:spcBef>
                <a:spcPts val="0"/>
              </a:spcBef>
              <a:buNone/>
            </a:pPr>
            <a:r>
              <a:t/>
            </a:r>
            <a:endParaRPr sz="2400"/>
          </a:p>
          <a:p>
            <a:pPr indent="-228600" lvl="0" marL="457200" marR="0" rtl="0" algn="l">
              <a:lnSpc>
                <a:spcPct val="100000"/>
              </a:lnSpc>
              <a:spcBef>
                <a:spcPts val="600"/>
              </a:spcBef>
              <a:spcAft>
                <a:spcPts val="0"/>
              </a:spcAft>
              <a:buClr>
                <a:srgbClr val="FFFFFF"/>
              </a:buClr>
              <a:buSzPct val="100000"/>
            </a:pPr>
            <a:r>
              <a:rPr b="1" lang="en-GB" sz="2800">
                <a:solidFill>
                  <a:srgbClr val="FFFFFF"/>
                </a:solidFill>
              </a:rPr>
              <a:t>‘Warning signs’:</a:t>
            </a:r>
          </a:p>
          <a:p>
            <a:pPr indent="-228600" lvl="1" marL="914400" marR="0" rtl="0" algn="l">
              <a:lnSpc>
                <a:spcPct val="100000"/>
              </a:lnSpc>
              <a:spcBef>
                <a:spcPts val="600"/>
              </a:spcBef>
              <a:spcAft>
                <a:spcPts val="0"/>
              </a:spcAft>
              <a:buClr>
                <a:srgbClr val="FFFFFF"/>
              </a:buClr>
              <a:buSzPct val="100000"/>
            </a:pPr>
            <a:r>
              <a:rPr b="1" lang="en-GB" sz="2800">
                <a:solidFill>
                  <a:srgbClr val="FFFFFF"/>
                </a:solidFill>
              </a:rPr>
              <a:t>account created only 16 hrs earlier</a:t>
            </a:r>
          </a:p>
          <a:p>
            <a:pPr indent="-228600" lvl="1" marL="914400" marR="0" rtl="0" algn="l">
              <a:lnSpc>
                <a:spcPct val="100000"/>
              </a:lnSpc>
              <a:spcBef>
                <a:spcPts val="600"/>
              </a:spcBef>
              <a:spcAft>
                <a:spcPts val="0"/>
              </a:spcAft>
              <a:buClr>
                <a:srgbClr val="FFFFFF"/>
              </a:buClr>
              <a:buSzPct val="100000"/>
            </a:pPr>
            <a:r>
              <a:rPr b="1" lang="en-GB" sz="2800">
                <a:solidFill>
                  <a:srgbClr val="FFFFFF"/>
                </a:solidFill>
              </a:rPr>
              <a:t>user photo belongs to someone else</a:t>
            </a:r>
          </a:p>
          <a:p>
            <a:pPr indent="-228600" lvl="1" marL="914400" marR="0" rtl="0" algn="l">
              <a:lnSpc>
                <a:spcPct val="100000"/>
              </a:lnSpc>
              <a:spcBef>
                <a:spcPts val="600"/>
              </a:spcBef>
              <a:spcAft>
                <a:spcPts val="0"/>
              </a:spcAft>
              <a:buClr>
                <a:srgbClr val="FFFFFF"/>
              </a:buClr>
              <a:buSzPct val="100000"/>
            </a:pPr>
            <a:r>
              <a:rPr b="1" lang="en-GB" sz="2800">
                <a:solidFill>
                  <a:srgbClr val="FFFFFF"/>
                </a:solidFill>
              </a:rPr>
              <a:t>actively shared through popular resources</a:t>
            </a:r>
          </a:p>
          <a:p>
            <a:pPr indent="-228600" lvl="1" marL="914400" marR="0" rtl="0" algn="l">
              <a:lnSpc>
                <a:spcPct val="100000"/>
              </a:lnSpc>
              <a:spcBef>
                <a:spcPts val="600"/>
              </a:spcBef>
              <a:spcAft>
                <a:spcPts val="0"/>
              </a:spcAft>
              <a:buClr>
                <a:srgbClr val="FFFFFF"/>
              </a:buClr>
              <a:buSzPct val="100000"/>
            </a:pPr>
            <a:r>
              <a:rPr b="1" lang="en-GB" sz="2800">
                <a:solidFill>
                  <a:srgbClr val="FFFFFF"/>
                </a:solidFill>
              </a:rPr>
              <a:t>identical translations into various languages</a:t>
            </a:r>
          </a:p>
        </p:txBody>
      </p:sp>
      <p:sp>
        <p:nvSpPr>
          <p:cNvPr id="306" name="Shape 306"/>
          <p:cNvSpPr/>
          <p:nvPr/>
        </p:nvSpPr>
        <p:spPr>
          <a:xfrm>
            <a:off x="0" y="-660400"/>
            <a:ext cx="9144000" cy="3493199"/>
          </a:xfrm>
          <a:prstGeom prst="rect">
            <a:avLst/>
          </a:prstGeom>
          <a:solidFill>
            <a:srgbClr val="C7F464"/>
          </a:solidFill>
          <a:ln>
            <a:noFill/>
          </a:ln>
        </p:spPr>
        <p:txBody>
          <a:bodyPr anchorCtr="0" anchor="ctr" bIns="91425" lIns="91425" rIns="91425" tIns="91425">
            <a:noAutofit/>
          </a:bodyPr>
          <a:lstStyle/>
          <a:p>
            <a:pPr>
              <a:spcBef>
                <a:spcPts val="0"/>
              </a:spcBef>
              <a:buNone/>
            </a:pPr>
            <a:r>
              <a:t/>
            </a:r>
            <a:endParaRPr b="1" sz="2400">
              <a:solidFill>
                <a:srgbClr val="4ECDC4"/>
              </a:solidFill>
              <a:latin typeface="Montserrat"/>
              <a:ea typeface="Montserrat"/>
              <a:cs typeface="Montserrat"/>
              <a:sym typeface="Montserrat"/>
            </a:endParaRPr>
          </a:p>
        </p:txBody>
      </p:sp>
      <p:sp>
        <p:nvSpPr>
          <p:cNvPr id="307" name="Shape 307"/>
          <p:cNvSpPr txBox="1"/>
          <p:nvPr/>
        </p:nvSpPr>
        <p:spPr>
          <a:xfrm>
            <a:off x="895550" y="-197700"/>
            <a:ext cx="7411799" cy="2419500"/>
          </a:xfrm>
          <a:prstGeom prst="rect">
            <a:avLst/>
          </a:prstGeom>
          <a:noFill/>
          <a:ln>
            <a:noFill/>
          </a:ln>
        </p:spPr>
        <p:txBody>
          <a:bodyPr anchorCtr="0" anchor="t" bIns="91425" lIns="91425" rIns="91425" tIns="91425">
            <a:noAutofit/>
          </a:bodyPr>
          <a:lstStyle/>
          <a:p>
            <a:pPr rtl="0" algn="ctr">
              <a:spcBef>
                <a:spcPts val="0"/>
              </a:spcBef>
              <a:buNone/>
            </a:pPr>
            <a:r>
              <a:t/>
            </a:r>
            <a:endParaRPr b="1" sz="3000">
              <a:solidFill>
                <a:schemeClr val="dk2"/>
              </a:solidFill>
              <a:latin typeface="Montserrat"/>
              <a:ea typeface="Montserrat"/>
              <a:cs typeface="Montserrat"/>
              <a:sym typeface="Montserrat"/>
            </a:endParaRPr>
          </a:p>
          <a:p>
            <a:pPr rtl="0" algn="ctr">
              <a:spcBef>
                <a:spcPts val="0"/>
              </a:spcBef>
              <a:buNone/>
            </a:pPr>
            <a:r>
              <a:rPr b="1" lang="en-GB" sz="3600">
                <a:solidFill>
                  <a:schemeClr val="dk2"/>
                </a:solidFill>
                <a:latin typeface="Montserrat"/>
                <a:ea typeface="Montserrat"/>
                <a:cs typeface="Montserrat"/>
                <a:sym typeface="Montserrat"/>
              </a:rPr>
              <a:t>How to spot a social media fake?</a:t>
            </a:r>
          </a:p>
          <a:p>
            <a:pPr rtl="0" algn="ctr">
              <a:spcBef>
                <a:spcPts val="0"/>
              </a:spcBef>
              <a:buNone/>
            </a:pPr>
            <a:r>
              <a:rPr b="1" lang="en-GB" sz="3600">
                <a:solidFill>
                  <a:schemeClr val="dk2"/>
                </a:solidFill>
                <a:latin typeface="Montserrat"/>
                <a:ea typeface="Montserrat"/>
                <a:cs typeface="Montserrat"/>
                <a:sym typeface="Montserrat"/>
              </a:rPr>
              <a:t> </a:t>
            </a:r>
            <a:r>
              <a:rPr b="1" lang="en-GB" sz="3000">
                <a:solidFill>
                  <a:schemeClr val="dk2"/>
                </a:solidFill>
                <a:latin typeface="Montserrat"/>
                <a:ea typeface="Montserrat"/>
                <a:cs typeface="Montserrat"/>
                <a:sym typeface="Montserrat"/>
              </a:rPr>
              <a:t>Case: Odessa May 2 tragedy ‘witness’ account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idx="1" type="body"/>
          </p:nvPr>
        </p:nvSpPr>
        <p:spPr>
          <a:xfrm>
            <a:off x="1131325" y="3539200"/>
            <a:ext cx="3253499" cy="2987699"/>
          </a:xfrm>
          <a:prstGeom prst="rect">
            <a:avLst/>
          </a:prstGeom>
        </p:spPr>
        <p:txBody>
          <a:bodyPr anchorCtr="0" anchor="t" bIns="91425" lIns="91425" rIns="91425" tIns="91425">
            <a:noAutofit/>
          </a:bodyPr>
          <a:lstStyle/>
          <a:p>
            <a:pPr lvl="0" rtl="0" algn="ctr">
              <a:spcBef>
                <a:spcPts val="0"/>
              </a:spcBef>
              <a:buNone/>
            </a:pPr>
            <a:r>
              <a:t/>
            </a:r>
            <a:endParaRPr sz="2200"/>
          </a:p>
          <a:p>
            <a:pPr lvl="0" rtl="0" algn="ctr">
              <a:spcBef>
                <a:spcPts val="0"/>
              </a:spcBef>
              <a:buNone/>
            </a:pPr>
            <a:r>
              <a:t/>
            </a:r>
            <a:endParaRPr sz="2200"/>
          </a:p>
          <a:p>
            <a:pPr lvl="0" rtl="0" algn="ctr">
              <a:spcBef>
                <a:spcPts val="0"/>
              </a:spcBef>
              <a:buNone/>
            </a:pPr>
            <a:r>
              <a:rPr lang="en-GB" sz="2200"/>
              <a:t>Informing the public</a:t>
            </a:r>
          </a:p>
          <a:p>
            <a:pPr rtl="0" algn="ctr">
              <a:spcBef>
                <a:spcPts val="0"/>
              </a:spcBef>
              <a:buNone/>
            </a:pPr>
            <a:r>
              <a:rPr lang="en-GB" sz="2200"/>
              <a:t>Analysis</a:t>
            </a:r>
          </a:p>
          <a:p>
            <a:pPr lvl="0" rtl="0" algn="ctr">
              <a:spcBef>
                <a:spcPts val="0"/>
              </a:spcBef>
              <a:buNone/>
            </a:pPr>
            <a:r>
              <a:rPr lang="en-GB" sz="2200"/>
              <a:t>Explaining context</a:t>
            </a:r>
          </a:p>
          <a:p>
            <a:pPr lvl="0" rtl="0" algn="ctr">
              <a:spcBef>
                <a:spcPts val="0"/>
              </a:spcBef>
              <a:buNone/>
            </a:pPr>
            <a:r>
              <a:t/>
            </a:r>
            <a:endParaRPr sz="2200"/>
          </a:p>
        </p:txBody>
      </p:sp>
      <p:sp>
        <p:nvSpPr>
          <p:cNvPr id="70" name="Shape 70"/>
          <p:cNvSpPr txBox="1"/>
          <p:nvPr>
            <p:ph type="title"/>
          </p:nvPr>
        </p:nvSpPr>
        <p:spPr>
          <a:xfrm>
            <a:off x="691200" y="634299"/>
            <a:ext cx="7761599" cy="657900"/>
          </a:xfrm>
          <a:prstGeom prst="rect">
            <a:avLst/>
          </a:prstGeom>
        </p:spPr>
        <p:txBody>
          <a:bodyPr anchorCtr="0" anchor="b" bIns="91425" lIns="91425" rIns="91425" tIns="91425">
            <a:noAutofit/>
          </a:bodyPr>
          <a:lstStyle/>
          <a:p>
            <a:pPr lvl="0" rtl="0">
              <a:spcBef>
                <a:spcPts val="0"/>
              </a:spcBef>
              <a:buNone/>
            </a:pPr>
            <a:r>
              <a:rPr lang="en-GB" sz="3600"/>
              <a:t>Journalism has(n’t) changed</a:t>
            </a:r>
          </a:p>
        </p:txBody>
      </p:sp>
      <p:grpSp>
        <p:nvGrpSpPr>
          <p:cNvPr id="71" name="Shape 71"/>
          <p:cNvGrpSpPr/>
          <p:nvPr/>
        </p:nvGrpSpPr>
        <p:grpSpPr>
          <a:xfrm>
            <a:off x="2190417" y="2462128"/>
            <a:ext cx="1135329" cy="1077078"/>
            <a:chOff x="3782699" y="1538287"/>
            <a:chExt cx="1578600" cy="1578600"/>
          </a:xfrm>
        </p:grpSpPr>
        <p:sp>
          <p:nvSpPr>
            <p:cNvPr id="72" name="Shape 72"/>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73" name="Shape 73"/>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74" name="Shape 74"/>
            <p:cNvSpPr/>
            <p:nvPr/>
          </p:nvSpPr>
          <p:spPr>
            <a:xfrm rot="5400000">
              <a:off x="37826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75" name="Shape 75"/>
            <p:cNvSpPr/>
            <p:nvPr/>
          </p:nvSpPr>
          <p:spPr>
            <a:xfrm rot="10800000">
              <a:off x="50018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grpSp>
      <p:sp>
        <p:nvSpPr>
          <p:cNvPr id="76" name="Shape 76"/>
          <p:cNvSpPr txBox="1"/>
          <p:nvPr>
            <p:ph idx="2" type="body"/>
          </p:nvPr>
        </p:nvSpPr>
        <p:spPr>
          <a:xfrm>
            <a:off x="4759200" y="3615400"/>
            <a:ext cx="3043500" cy="2894099"/>
          </a:xfrm>
          <a:prstGeom prst="rect">
            <a:avLst/>
          </a:prstGeom>
        </p:spPr>
        <p:txBody>
          <a:bodyPr anchorCtr="0" anchor="t" bIns="91425" lIns="91425" rIns="91425" tIns="91425">
            <a:noAutofit/>
          </a:bodyPr>
          <a:lstStyle/>
          <a:p>
            <a:pPr lvl="0" rtl="0" algn="ctr">
              <a:spcBef>
                <a:spcPts val="0"/>
              </a:spcBef>
              <a:buNone/>
            </a:pPr>
            <a:r>
              <a:t/>
            </a:r>
            <a:endParaRPr sz="2200"/>
          </a:p>
          <a:p>
            <a:pPr lvl="0" rtl="0" algn="ctr">
              <a:spcBef>
                <a:spcPts val="0"/>
              </a:spcBef>
              <a:buNone/>
            </a:pPr>
            <a:r>
              <a:t/>
            </a:r>
            <a:endParaRPr sz="2200"/>
          </a:p>
          <a:p>
            <a:pPr lvl="0" rtl="0" algn="ctr">
              <a:spcBef>
                <a:spcPts val="0"/>
              </a:spcBef>
              <a:buNone/>
            </a:pPr>
            <a:r>
              <a:rPr lang="en-GB" sz="2200"/>
              <a:t>Collaboration</a:t>
            </a:r>
          </a:p>
          <a:p>
            <a:pPr rtl="0" algn="ctr">
              <a:spcBef>
                <a:spcPts val="0"/>
              </a:spcBef>
              <a:buNone/>
            </a:pPr>
            <a:r>
              <a:rPr lang="en-GB" sz="2200"/>
              <a:t>Sources</a:t>
            </a:r>
          </a:p>
          <a:p>
            <a:pPr lvl="0" rtl="0" algn="ctr">
              <a:spcBef>
                <a:spcPts val="0"/>
              </a:spcBef>
              <a:buNone/>
            </a:pPr>
            <a:r>
              <a:rPr lang="en-GB" sz="2200"/>
              <a:t>Dissemination</a:t>
            </a:r>
          </a:p>
        </p:txBody>
      </p:sp>
      <p:sp>
        <p:nvSpPr>
          <p:cNvPr id="77" name="Shape 77"/>
          <p:cNvSpPr/>
          <p:nvPr/>
        </p:nvSpPr>
        <p:spPr>
          <a:xfrm>
            <a:off x="6064987" y="2698487"/>
            <a:ext cx="431942" cy="505241"/>
          </a:xfrm>
          <a:custGeom>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454F5B"/>
          </a:solidFill>
          <a:ln>
            <a:noFill/>
          </a:ln>
        </p:spPr>
        <p:txBody>
          <a:bodyPr anchorCtr="0" anchor="ctr" bIns="91425" lIns="91425" rIns="91425" tIns="91425">
            <a:noAutofit/>
          </a:bodyPr>
          <a:lstStyle/>
          <a:p>
            <a:pPr>
              <a:spcBef>
                <a:spcPts val="0"/>
              </a:spcBef>
              <a:buNone/>
            </a:pPr>
            <a:r>
              <a:t/>
            </a:r>
            <a:endParaRPr/>
          </a:p>
        </p:txBody>
      </p:sp>
      <p:grpSp>
        <p:nvGrpSpPr>
          <p:cNvPr id="78" name="Shape 78"/>
          <p:cNvGrpSpPr/>
          <p:nvPr/>
        </p:nvGrpSpPr>
        <p:grpSpPr>
          <a:xfrm>
            <a:off x="2478524" y="2774962"/>
            <a:ext cx="559093" cy="436315"/>
            <a:chOff x="2561241" y="3027205"/>
            <a:chExt cx="418138" cy="391419"/>
          </a:xfrm>
        </p:grpSpPr>
        <p:sp>
          <p:nvSpPr>
            <p:cNvPr id="79" name="Shape 79"/>
            <p:cNvSpPr/>
            <p:nvPr/>
          </p:nvSpPr>
          <p:spPr>
            <a:xfrm>
              <a:off x="2701775" y="3323350"/>
              <a:ext cx="225950" cy="95275"/>
            </a:xfrm>
            <a:custGeom>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454F5B"/>
            </a:solidFill>
            <a:ln>
              <a:noFill/>
            </a:ln>
          </p:spPr>
          <p:txBody>
            <a:bodyPr anchorCtr="0" anchor="ctr" bIns="91425" lIns="91425" rIns="91425" tIns="91425">
              <a:noAutofit/>
            </a:bodyPr>
            <a:lstStyle/>
            <a:p>
              <a:pPr>
                <a:spcBef>
                  <a:spcPts val="0"/>
                </a:spcBef>
                <a:buNone/>
              </a:pPr>
              <a:r>
                <a:t/>
              </a:r>
              <a:endParaRPr/>
            </a:p>
          </p:txBody>
        </p:sp>
        <p:sp>
          <p:nvSpPr>
            <p:cNvPr id="80" name="Shape 80"/>
            <p:cNvSpPr/>
            <p:nvPr/>
          </p:nvSpPr>
          <p:spPr>
            <a:xfrm>
              <a:off x="2561241" y="3027205"/>
              <a:ext cx="418138" cy="337075"/>
            </a:xfrm>
            <a:custGeom>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454F5B"/>
            </a:solidFill>
            <a:ln>
              <a:noFill/>
            </a:ln>
          </p:spPr>
          <p:txBody>
            <a:bodyPr anchorCtr="0" anchor="ctr" bIns="91425" lIns="91425" rIns="91425" tIns="91425">
              <a:noAutofit/>
            </a:bodyPr>
            <a:lstStyle/>
            <a:p>
              <a:pPr>
                <a:spcBef>
                  <a:spcPts val="0"/>
                </a:spcBef>
                <a:buNone/>
              </a:pPr>
              <a:r>
                <a:t/>
              </a:r>
              <a:endParaRPr/>
            </a:p>
          </p:txBody>
        </p:sp>
      </p:grpSp>
      <p:grpSp>
        <p:nvGrpSpPr>
          <p:cNvPr id="81" name="Shape 81"/>
          <p:cNvGrpSpPr/>
          <p:nvPr/>
        </p:nvGrpSpPr>
        <p:grpSpPr>
          <a:xfrm>
            <a:off x="5713292" y="2454591"/>
            <a:ext cx="1135329" cy="1077078"/>
            <a:chOff x="3782699" y="1538287"/>
            <a:chExt cx="1578600" cy="1578600"/>
          </a:xfrm>
        </p:grpSpPr>
        <p:sp>
          <p:nvSpPr>
            <p:cNvPr id="82" name="Shape 82"/>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83" name="Shape 83"/>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84" name="Shape 84"/>
            <p:cNvSpPr/>
            <p:nvPr/>
          </p:nvSpPr>
          <p:spPr>
            <a:xfrm rot="5400000">
              <a:off x="37826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85" name="Shape 85"/>
            <p:cNvSpPr/>
            <p:nvPr/>
          </p:nvSpPr>
          <p:spPr>
            <a:xfrm rot="10800000">
              <a:off x="50018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gr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type="ctrTitle"/>
          </p:nvPr>
        </p:nvSpPr>
        <p:spPr>
          <a:xfrm>
            <a:off x="685800" y="3863725"/>
            <a:ext cx="4505399" cy="1910399"/>
          </a:xfrm>
          <a:prstGeom prst="rect">
            <a:avLst/>
          </a:prstGeom>
        </p:spPr>
        <p:txBody>
          <a:bodyPr anchorCtr="0" anchor="b" bIns="91425" lIns="91425" rIns="91425" tIns="91425">
            <a:noAutofit/>
          </a:bodyPr>
          <a:lstStyle/>
          <a:p>
            <a:pPr rtl="0">
              <a:spcBef>
                <a:spcPts val="0"/>
              </a:spcBef>
              <a:buNone/>
            </a:pPr>
            <a:r>
              <a:rPr lang="en-GB" sz="9600">
                <a:solidFill>
                  <a:srgbClr val="C7F464"/>
                </a:solidFill>
              </a:rPr>
              <a:t>3.</a:t>
            </a:r>
          </a:p>
          <a:p>
            <a:pPr>
              <a:spcBef>
                <a:spcPts val="0"/>
              </a:spcBef>
              <a:buNone/>
            </a:pPr>
            <a:r>
              <a:rPr lang="en-GB"/>
              <a:t>Disseminating information in a real-time crisis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type="title"/>
          </p:nvPr>
        </p:nvSpPr>
        <p:spPr>
          <a:xfrm>
            <a:off x="691200" y="0"/>
            <a:ext cx="7761599" cy="1292100"/>
          </a:xfrm>
          <a:prstGeom prst="rect">
            <a:avLst/>
          </a:prstGeom>
        </p:spPr>
        <p:txBody>
          <a:bodyPr anchorCtr="0" anchor="b" bIns="91425" lIns="91425" rIns="91425" tIns="91425">
            <a:noAutofit/>
          </a:bodyPr>
          <a:lstStyle/>
          <a:p>
            <a:pPr lvl="0" rtl="0">
              <a:spcBef>
                <a:spcPts val="0"/>
              </a:spcBef>
              <a:buNone/>
            </a:pPr>
            <a:r>
              <a:rPr lang="en-GB" sz="3600"/>
              <a:t>Correct information, wrong time</a:t>
            </a:r>
          </a:p>
        </p:txBody>
      </p:sp>
      <p:sp>
        <p:nvSpPr>
          <p:cNvPr id="318" name="Shape 318"/>
          <p:cNvSpPr txBox="1"/>
          <p:nvPr>
            <p:ph idx="1" type="body"/>
          </p:nvPr>
        </p:nvSpPr>
        <p:spPr>
          <a:xfrm>
            <a:off x="691200" y="1811602"/>
            <a:ext cx="7761599" cy="1908900"/>
          </a:xfrm>
          <a:prstGeom prst="rect">
            <a:avLst/>
          </a:prstGeom>
        </p:spPr>
        <p:txBody>
          <a:bodyPr anchorCtr="0" anchor="t" bIns="91425" lIns="91425" rIns="91425" tIns="91425">
            <a:noAutofit/>
          </a:bodyPr>
          <a:lstStyle/>
          <a:p>
            <a:pPr rtl="0">
              <a:spcBef>
                <a:spcPts val="0"/>
              </a:spcBef>
              <a:buNone/>
            </a:pPr>
            <a:r>
              <a:rPr lang="en-GB" sz="2200">
                <a:solidFill>
                  <a:schemeClr val="dk2"/>
                </a:solidFill>
              </a:rPr>
              <a:t>Tweets and Facebook updates remain online:</a:t>
            </a:r>
          </a:p>
          <a:p>
            <a:pPr indent="-228600" lvl="0" marL="457200" rtl="0">
              <a:spcBef>
                <a:spcPts val="0"/>
              </a:spcBef>
              <a:buClr>
                <a:srgbClr val="C7F464"/>
              </a:buClr>
              <a:buSzPct val="100000"/>
            </a:pPr>
            <a:r>
              <a:rPr lang="en-GB" sz="2200">
                <a:solidFill>
                  <a:schemeClr val="dk2"/>
                </a:solidFill>
              </a:rPr>
              <a:t>sharing continues despite timestamp;</a:t>
            </a:r>
          </a:p>
          <a:p>
            <a:pPr indent="-228600" lvl="0" marL="457200" rtl="0">
              <a:spcBef>
                <a:spcPts val="0"/>
              </a:spcBef>
              <a:buClr>
                <a:srgbClr val="C7F464"/>
              </a:buClr>
              <a:buSzPct val="100000"/>
            </a:pPr>
            <a:r>
              <a:rPr lang="en-GB" sz="2200">
                <a:solidFill>
                  <a:srgbClr val="454F5B"/>
                </a:solidFill>
              </a:rPr>
              <a:t>call for action active;</a:t>
            </a:r>
          </a:p>
          <a:p>
            <a:pPr indent="-228600" lvl="0" marL="457200" rtl="0">
              <a:spcBef>
                <a:spcPts val="0"/>
              </a:spcBef>
              <a:buClr>
                <a:srgbClr val="C7F464"/>
              </a:buClr>
              <a:buSzPct val="100000"/>
            </a:pPr>
            <a:r>
              <a:rPr lang="en-GB" sz="2200">
                <a:solidFill>
                  <a:srgbClr val="454F5B"/>
                </a:solidFill>
              </a:rPr>
              <a:t>mobilisation continues...</a:t>
            </a:r>
          </a:p>
        </p:txBody>
      </p:sp>
      <p:grpSp>
        <p:nvGrpSpPr>
          <p:cNvPr id="319" name="Shape 319"/>
          <p:cNvGrpSpPr/>
          <p:nvPr/>
        </p:nvGrpSpPr>
        <p:grpSpPr>
          <a:xfrm>
            <a:off x="996002" y="4011531"/>
            <a:ext cx="1838437" cy="1843331"/>
            <a:chOff x="3782699" y="1538287"/>
            <a:chExt cx="1578600" cy="1578600"/>
          </a:xfrm>
        </p:grpSpPr>
        <p:sp>
          <p:nvSpPr>
            <p:cNvPr id="320" name="Shape 320"/>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321" name="Shape 321"/>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322" name="Shape 322"/>
            <p:cNvSpPr/>
            <p:nvPr/>
          </p:nvSpPr>
          <p:spPr>
            <a:xfrm rot="5400000">
              <a:off x="37826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323" name="Shape 323"/>
            <p:cNvSpPr/>
            <p:nvPr/>
          </p:nvSpPr>
          <p:spPr>
            <a:xfrm rot="10800000">
              <a:off x="50018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grpSp>
      <p:sp>
        <p:nvSpPr>
          <p:cNvPr id="324" name="Shape 324"/>
          <p:cNvSpPr/>
          <p:nvPr/>
        </p:nvSpPr>
        <p:spPr>
          <a:xfrm>
            <a:off x="1528352" y="4594221"/>
            <a:ext cx="773732" cy="677948"/>
          </a:xfrm>
          <a:custGeom>
            <a:pathLst>
              <a:path extrusionOk="0" h="14215" w="16266">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454F5B"/>
          </a:solidFill>
          <a:ln>
            <a:noFill/>
          </a:ln>
        </p:spPr>
        <p:txBody>
          <a:bodyPr anchorCtr="0" anchor="ctr" bIns="91425" lIns="91425" rIns="91425" tIns="91425">
            <a:noAutofit/>
          </a:bodyPr>
          <a:lstStyle/>
          <a:p>
            <a:pPr>
              <a:spcBef>
                <a:spcPts val="0"/>
              </a:spcBef>
              <a:buNone/>
            </a:pPr>
            <a:r>
              <a:t/>
            </a:r>
            <a:endParaRPr/>
          </a:p>
        </p:txBody>
      </p:sp>
      <p:sp>
        <p:nvSpPr>
          <p:cNvPr id="325" name="Shape 325"/>
          <p:cNvSpPr txBox="1"/>
          <p:nvPr/>
        </p:nvSpPr>
        <p:spPr>
          <a:xfrm>
            <a:off x="3173975" y="4292075"/>
            <a:ext cx="5131800" cy="1292100"/>
          </a:xfrm>
          <a:prstGeom prst="rect">
            <a:avLst/>
          </a:prstGeom>
          <a:noFill/>
          <a:ln>
            <a:noFill/>
          </a:ln>
        </p:spPr>
        <p:txBody>
          <a:bodyPr anchorCtr="0" anchor="t" bIns="91425" lIns="91425" rIns="91425" tIns="91425">
            <a:noAutofit/>
          </a:bodyPr>
          <a:lstStyle/>
          <a:p>
            <a:pPr>
              <a:spcBef>
                <a:spcPts val="0"/>
              </a:spcBef>
              <a:buNone/>
            </a:pPr>
            <a:r>
              <a:rPr lang="en-GB" sz="2600">
                <a:solidFill>
                  <a:srgbClr val="454F5B"/>
                </a:solidFill>
                <a:latin typeface="Montserrat"/>
                <a:ea typeface="Montserrat"/>
                <a:cs typeface="Montserrat"/>
                <a:sym typeface="Montserrat"/>
              </a:rPr>
              <a:t>May have direct negative impact on situation on the ground</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691200" y="0"/>
            <a:ext cx="7761599" cy="1292100"/>
          </a:xfrm>
          <a:prstGeom prst="rect">
            <a:avLst/>
          </a:prstGeom>
        </p:spPr>
        <p:txBody>
          <a:bodyPr anchorCtr="0" anchor="b" bIns="91425" lIns="91425" rIns="91425" tIns="91425">
            <a:noAutofit/>
          </a:bodyPr>
          <a:lstStyle/>
          <a:p>
            <a:pPr>
              <a:spcBef>
                <a:spcPts val="0"/>
              </a:spcBef>
              <a:buNone/>
            </a:pPr>
            <a:r>
              <a:rPr lang="en-GB" sz="3600"/>
              <a:t>Disseminating and publishing</a:t>
            </a:r>
          </a:p>
        </p:txBody>
      </p:sp>
      <p:sp>
        <p:nvSpPr>
          <p:cNvPr id="331" name="Shape 331"/>
          <p:cNvSpPr txBox="1"/>
          <p:nvPr>
            <p:ph idx="1" type="body"/>
          </p:nvPr>
        </p:nvSpPr>
        <p:spPr>
          <a:xfrm>
            <a:off x="691200" y="1659200"/>
            <a:ext cx="8044499" cy="4824899"/>
          </a:xfrm>
          <a:prstGeom prst="rect">
            <a:avLst/>
          </a:prstGeom>
        </p:spPr>
        <p:txBody>
          <a:bodyPr anchorCtr="0" anchor="t" bIns="91425" lIns="91425" rIns="91425" tIns="91425">
            <a:noAutofit/>
          </a:bodyPr>
          <a:lstStyle/>
          <a:p>
            <a:pPr indent="-228600" lvl="0" marL="457200" rtl="0">
              <a:spcBef>
                <a:spcPts val="0"/>
              </a:spcBef>
              <a:buClr>
                <a:srgbClr val="C7F464"/>
              </a:buClr>
              <a:buSzPct val="100000"/>
            </a:pPr>
            <a:r>
              <a:rPr lang="en-GB" sz="2000">
                <a:solidFill>
                  <a:srgbClr val="333333"/>
                </a:solidFill>
              </a:rPr>
              <a:t>Towards the ‘outside’:</a:t>
            </a:r>
          </a:p>
          <a:p>
            <a:pPr indent="-228600" lvl="1" marL="914400" rtl="0">
              <a:spcBef>
                <a:spcPts val="0"/>
              </a:spcBef>
              <a:buClr>
                <a:srgbClr val="C7F464"/>
              </a:buClr>
            </a:pPr>
            <a:r>
              <a:rPr lang="en-GB">
                <a:solidFill>
                  <a:srgbClr val="454F5B"/>
                </a:solidFill>
              </a:rPr>
              <a:t>Wordpress blog: main content point;</a:t>
            </a:r>
          </a:p>
          <a:p>
            <a:pPr indent="-228600" lvl="1" marL="914400" rtl="0">
              <a:spcBef>
                <a:spcPts val="0"/>
              </a:spcBef>
              <a:buClr>
                <a:srgbClr val="C7F464"/>
              </a:buClr>
            </a:pPr>
            <a:r>
              <a:rPr lang="en-GB">
                <a:solidFill>
                  <a:srgbClr val="454F5B"/>
                </a:solidFill>
              </a:rPr>
              <a:t>Ushahidi map: incoming damaged areas and emergencies</a:t>
            </a:r>
          </a:p>
          <a:p>
            <a:pPr indent="-228600" lvl="1" marL="914400" rtl="0">
              <a:spcBef>
                <a:spcPts val="0"/>
              </a:spcBef>
              <a:buClr>
                <a:srgbClr val="C7F464"/>
              </a:buClr>
            </a:pPr>
            <a:r>
              <a:rPr lang="en-GB">
                <a:solidFill>
                  <a:srgbClr val="454F5B"/>
                </a:solidFill>
              </a:rPr>
              <a:t>Twitter + Facebook: to share further</a:t>
            </a:r>
          </a:p>
          <a:p>
            <a:pPr indent="0" marL="914400" rtl="0">
              <a:spcBef>
                <a:spcPts val="0"/>
              </a:spcBef>
              <a:buNone/>
            </a:pPr>
            <a:r>
              <a:t/>
            </a:r>
            <a:endParaRPr sz="600">
              <a:solidFill>
                <a:srgbClr val="333333"/>
              </a:solidFill>
            </a:endParaRPr>
          </a:p>
          <a:p>
            <a:pPr indent="0" lvl="0" marL="457200" rtl="0">
              <a:spcBef>
                <a:spcPts val="0"/>
              </a:spcBef>
              <a:buNone/>
            </a:pPr>
            <a:r>
              <a:rPr lang="en-GB" sz="2000">
                <a:solidFill>
                  <a:srgbClr val="333333"/>
                </a:solidFill>
              </a:rPr>
              <a:t>Erase social media updates if no longer applicable</a:t>
            </a:r>
          </a:p>
        </p:txBody>
      </p:sp>
      <p:pic>
        <p:nvPicPr>
          <p:cNvPr id="332" name="Shape 332"/>
          <p:cNvPicPr preferRelativeResize="0"/>
          <p:nvPr/>
        </p:nvPicPr>
        <p:blipFill>
          <a:blip r:embed="rId3">
            <a:alphaModFix/>
          </a:blip>
          <a:stretch>
            <a:fillRect/>
          </a:stretch>
        </p:blipFill>
        <p:spPr>
          <a:xfrm>
            <a:off x="2541022" y="4075400"/>
            <a:ext cx="4637703" cy="2782600"/>
          </a:xfrm>
          <a:prstGeom prst="rect">
            <a:avLst/>
          </a:prstGeom>
          <a:noFill/>
          <a:ln>
            <a:noFill/>
          </a:ln>
        </p:spPr>
      </p:pic>
      <p:grpSp>
        <p:nvGrpSpPr>
          <p:cNvPr id="333" name="Shape 333"/>
          <p:cNvGrpSpPr/>
          <p:nvPr/>
        </p:nvGrpSpPr>
        <p:grpSpPr>
          <a:xfrm>
            <a:off x="240176" y="3372216"/>
            <a:ext cx="786142" cy="802560"/>
            <a:chOff x="3782699" y="1538287"/>
            <a:chExt cx="1578600" cy="1578600"/>
          </a:xfrm>
        </p:grpSpPr>
        <p:sp>
          <p:nvSpPr>
            <p:cNvPr id="334" name="Shape 334"/>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335" name="Shape 335"/>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336" name="Shape 336"/>
            <p:cNvSpPr/>
            <p:nvPr/>
          </p:nvSpPr>
          <p:spPr>
            <a:xfrm rot="5400000">
              <a:off x="37826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337" name="Shape 337"/>
            <p:cNvSpPr/>
            <p:nvPr/>
          </p:nvSpPr>
          <p:spPr>
            <a:xfrm rot="10800000">
              <a:off x="50018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grpSp>
      <p:grpSp>
        <p:nvGrpSpPr>
          <p:cNvPr id="338" name="Shape 338"/>
          <p:cNvGrpSpPr/>
          <p:nvPr/>
        </p:nvGrpSpPr>
        <p:grpSpPr>
          <a:xfrm>
            <a:off x="484272" y="3623991"/>
            <a:ext cx="297970" cy="299028"/>
            <a:chOff x="2594325" y="1627175"/>
            <a:chExt cx="440850" cy="440850"/>
          </a:xfrm>
        </p:grpSpPr>
        <p:sp>
          <p:nvSpPr>
            <p:cNvPr id="339" name="Shape 339"/>
            <p:cNvSpPr/>
            <p:nvPr/>
          </p:nvSpPr>
          <p:spPr>
            <a:xfrm>
              <a:off x="2594325" y="1890950"/>
              <a:ext cx="177075" cy="177075"/>
            </a:xfrm>
            <a:custGeom>
              <a:pathLst>
                <a:path extrusionOk="0" h="7083" w="7083">
                  <a:moveTo>
                    <a:pt x="5544" y="0"/>
                  </a:moveTo>
                  <a:lnTo>
                    <a:pt x="538" y="5984"/>
                  </a:lnTo>
                  <a:lnTo>
                    <a:pt x="0" y="7083"/>
                  </a:lnTo>
                  <a:lnTo>
                    <a:pt x="1099" y="6546"/>
                  </a:lnTo>
                  <a:lnTo>
                    <a:pt x="7083" y="1539"/>
                  </a:lnTo>
                  <a:lnTo>
                    <a:pt x="5544" y="0"/>
                  </a:lnTo>
                  <a:close/>
                </a:path>
              </a:pathLst>
            </a:custGeom>
            <a:solidFill>
              <a:srgbClr val="454F5B"/>
            </a:solidFill>
            <a:ln>
              <a:noFill/>
            </a:ln>
          </p:spPr>
          <p:txBody>
            <a:bodyPr anchorCtr="0" anchor="ctr" bIns="91425" lIns="91425" rIns="91425" tIns="91425">
              <a:noAutofit/>
            </a:bodyPr>
            <a:lstStyle/>
            <a:p>
              <a:pPr lvl="0" rtl="0">
                <a:spcBef>
                  <a:spcPts val="0"/>
                </a:spcBef>
                <a:buNone/>
              </a:pPr>
              <a:r>
                <a:t/>
              </a:r>
              <a:endParaRPr>
                <a:solidFill>
                  <a:srgbClr val="999999"/>
                </a:solidFill>
              </a:endParaRPr>
            </a:p>
          </p:txBody>
        </p:sp>
        <p:sp>
          <p:nvSpPr>
            <p:cNvPr id="340" name="Shape 340"/>
            <p:cNvSpPr/>
            <p:nvPr/>
          </p:nvSpPr>
          <p:spPr>
            <a:xfrm>
              <a:off x="2858700" y="1627175"/>
              <a:ext cx="176475" cy="176475"/>
            </a:xfrm>
            <a:custGeom>
              <a:pathLst>
                <a:path extrusionOk="0" h="7059" w="7059">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454F5B"/>
            </a:solidFill>
            <a:ln>
              <a:noFill/>
            </a:ln>
          </p:spPr>
          <p:txBody>
            <a:bodyPr anchorCtr="0" anchor="ctr" bIns="91425" lIns="91425" rIns="91425" tIns="91425">
              <a:noAutofit/>
            </a:bodyPr>
            <a:lstStyle/>
            <a:p>
              <a:pPr lvl="0" rtl="0">
                <a:spcBef>
                  <a:spcPts val="0"/>
                </a:spcBef>
                <a:buNone/>
              </a:pPr>
              <a:r>
                <a:t/>
              </a:r>
              <a:endParaRPr>
                <a:solidFill>
                  <a:srgbClr val="999999"/>
                </a:solidFill>
              </a:endParaRPr>
            </a:p>
          </p:txBody>
        </p:sp>
        <p:sp>
          <p:nvSpPr>
            <p:cNvPr id="341" name="Shape 341"/>
            <p:cNvSpPr/>
            <p:nvPr/>
          </p:nvSpPr>
          <p:spPr>
            <a:xfrm>
              <a:off x="2663325" y="1702275"/>
              <a:ext cx="296750" cy="296775"/>
            </a:xfrm>
            <a:custGeom>
              <a:pathLst>
                <a:path extrusionOk="0" h="11871" w="1187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454F5B"/>
            </a:solidFill>
            <a:ln>
              <a:noFill/>
            </a:ln>
          </p:spPr>
          <p:txBody>
            <a:bodyPr anchorCtr="0" anchor="ctr" bIns="91425" lIns="91425" rIns="91425" tIns="91425">
              <a:noAutofit/>
            </a:bodyPr>
            <a:lstStyle/>
            <a:p>
              <a:pPr lvl="0" rtl="0">
                <a:spcBef>
                  <a:spcPts val="0"/>
                </a:spcBef>
                <a:buNone/>
              </a:pPr>
              <a:r>
                <a:t/>
              </a:r>
              <a:endParaRPr>
                <a:solidFill>
                  <a:srgbClr val="999999"/>
                </a:solidFill>
              </a:endParaRPr>
            </a:p>
          </p:txBody>
        </p:sp>
      </p:gr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sp>
        <p:nvSpPr>
          <p:cNvPr id="346" name="Shape 346"/>
          <p:cNvSpPr txBox="1"/>
          <p:nvPr>
            <p:ph type="title"/>
          </p:nvPr>
        </p:nvSpPr>
        <p:spPr>
          <a:xfrm>
            <a:off x="691200" y="634299"/>
            <a:ext cx="7761599" cy="657900"/>
          </a:xfrm>
          <a:prstGeom prst="rect">
            <a:avLst/>
          </a:prstGeom>
        </p:spPr>
        <p:txBody>
          <a:bodyPr anchorCtr="0" anchor="b" bIns="91425" lIns="91425" rIns="91425" tIns="91425">
            <a:noAutofit/>
          </a:bodyPr>
          <a:lstStyle/>
          <a:p>
            <a:pPr>
              <a:spcBef>
                <a:spcPts val="0"/>
              </a:spcBef>
              <a:buNone/>
            </a:pPr>
            <a:r>
              <a:rPr lang="en-GB" sz="3600"/>
              <a:t>In practice</a:t>
            </a:r>
          </a:p>
        </p:txBody>
      </p:sp>
      <p:sp>
        <p:nvSpPr>
          <p:cNvPr id="347" name="Shape 347"/>
          <p:cNvSpPr txBox="1"/>
          <p:nvPr/>
        </p:nvSpPr>
        <p:spPr>
          <a:xfrm>
            <a:off x="368225" y="1659000"/>
            <a:ext cx="8468999" cy="2329800"/>
          </a:xfrm>
          <a:prstGeom prst="rect">
            <a:avLst/>
          </a:prstGeom>
          <a:noFill/>
          <a:ln>
            <a:noFill/>
          </a:ln>
        </p:spPr>
        <p:txBody>
          <a:bodyPr anchorCtr="0" anchor="t" bIns="91425" lIns="91425" rIns="91425" tIns="91425">
            <a:noAutofit/>
          </a:bodyPr>
          <a:lstStyle/>
          <a:p>
            <a:pPr indent="-381000" lvl="0" marL="457200" rtl="0">
              <a:spcBef>
                <a:spcPts val="600"/>
              </a:spcBef>
              <a:buClr>
                <a:srgbClr val="C7F464"/>
              </a:buClr>
              <a:buSzPct val="100000"/>
              <a:buFont typeface="Montserrat"/>
              <a:buChar char="▣"/>
            </a:pPr>
            <a:r>
              <a:rPr lang="en-GB" sz="2400">
                <a:solidFill>
                  <a:srgbClr val="333333"/>
                </a:solidFill>
                <a:latin typeface="Montserrat"/>
                <a:ea typeface="Montserrat"/>
                <a:cs typeface="Montserrat"/>
                <a:sym typeface="Montserrat"/>
              </a:rPr>
              <a:t>Within the relief team members:</a:t>
            </a:r>
          </a:p>
          <a:p>
            <a:pPr indent="-355600" lvl="1" marL="914400" rtl="0">
              <a:spcBef>
                <a:spcPts val="480"/>
              </a:spcBef>
              <a:buClr>
                <a:srgbClr val="C7F464"/>
              </a:buClr>
              <a:buSzPct val="100000"/>
              <a:buFont typeface="Montserrat"/>
              <a:buChar char="□"/>
            </a:pPr>
            <a:r>
              <a:rPr lang="en-GB" sz="2000">
                <a:solidFill>
                  <a:schemeClr val="dk2"/>
                </a:solidFill>
                <a:latin typeface="Montserrat"/>
                <a:ea typeface="Montserrat"/>
                <a:cs typeface="Montserrat"/>
                <a:sym typeface="Montserrat"/>
              </a:rPr>
              <a:t>Several separate Skype group conversations for several topics, </a:t>
            </a:r>
          </a:p>
          <a:p>
            <a:pPr indent="-355600" lvl="1" marL="914400" rtl="0">
              <a:spcBef>
                <a:spcPts val="480"/>
              </a:spcBef>
              <a:buClr>
                <a:srgbClr val="C7F464"/>
              </a:buClr>
              <a:buSzPct val="100000"/>
              <a:buFont typeface="Montserrat"/>
              <a:buChar char="□"/>
            </a:pPr>
            <a:r>
              <a:rPr lang="en-GB" sz="2000">
                <a:solidFill>
                  <a:schemeClr val="dk2"/>
                </a:solidFill>
                <a:latin typeface="Montserrat"/>
                <a:ea typeface="Montserrat"/>
                <a:cs typeface="Montserrat"/>
                <a:sym typeface="Montserrat"/>
              </a:rPr>
              <a:t>A closed Facebook group to coordinate verification of incoming information</a:t>
            </a:r>
          </a:p>
          <a:p>
            <a:pPr indent="-355600" lvl="1" marL="914400" rtl="0">
              <a:spcBef>
                <a:spcPts val="480"/>
              </a:spcBef>
              <a:buClr>
                <a:srgbClr val="C7F464"/>
              </a:buClr>
              <a:buSzPct val="100000"/>
              <a:buFont typeface="Montserrat"/>
              <a:buChar char="□"/>
            </a:pPr>
            <a:r>
              <a:rPr lang="en-GB" sz="2000">
                <a:solidFill>
                  <a:srgbClr val="454F5B"/>
                </a:solidFill>
                <a:latin typeface="Montserrat"/>
                <a:ea typeface="Montserrat"/>
                <a:cs typeface="Montserrat"/>
                <a:sym typeface="Montserrat"/>
              </a:rPr>
              <a:t>Enure need of information is communicated ASAP to both team and public</a:t>
            </a:r>
          </a:p>
        </p:txBody>
      </p:sp>
      <p:pic>
        <p:nvPicPr>
          <p:cNvPr id="348" name="Shape 348"/>
          <p:cNvPicPr preferRelativeResize="0"/>
          <p:nvPr/>
        </p:nvPicPr>
        <p:blipFill rotWithShape="1">
          <a:blip r:embed="rId3">
            <a:alphaModFix/>
          </a:blip>
          <a:srcRect b="0" l="0" r="0" t="-2796"/>
          <a:stretch/>
        </p:blipFill>
        <p:spPr>
          <a:xfrm>
            <a:off x="2215097" y="3988800"/>
            <a:ext cx="5144427" cy="2869199"/>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x="0" y="0"/>
          <a:ext cx="0" cy="0"/>
          <a:chOff x="0" y="0"/>
          <a:chExt cx="0" cy="0"/>
        </a:xfrm>
      </p:grpSpPr>
      <p:pic>
        <p:nvPicPr>
          <p:cNvPr id="353" name="Shape 353"/>
          <p:cNvPicPr preferRelativeResize="0"/>
          <p:nvPr/>
        </p:nvPicPr>
        <p:blipFill>
          <a:blip r:embed="rId3">
            <a:alphaModFix/>
          </a:blip>
          <a:stretch>
            <a:fillRect/>
          </a:stretch>
        </p:blipFill>
        <p:spPr>
          <a:xfrm>
            <a:off x="2160080" y="3965479"/>
            <a:ext cx="5129450" cy="2884275"/>
          </a:xfrm>
          <a:prstGeom prst="rect">
            <a:avLst/>
          </a:prstGeom>
          <a:noFill/>
          <a:ln>
            <a:noFill/>
          </a:ln>
        </p:spPr>
      </p:pic>
      <p:sp>
        <p:nvSpPr>
          <p:cNvPr id="354" name="Shape 354"/>
          <p:cNvSpPr txBox="1"/>
          <p:nvPr>
            <p:ph type="title"/>
          </p:nvPr>
        </p:nvSpPr>
        <p:spPr>
          <a:xfrm>
            <a:off x="691200" y="634299"/>
            <a:ext cx="7761599" cy="657900"/>
          </a:xfrm>
          <a:prstGeom prst="rect">
            <a:avLst/>
          </a:prstGeom>
        </p:spPr>
        <p:txBody>
          <a:bodyPr anchorCtr="0" anchor="b" bIns="91425" lIns="91425" rIns="91425" tIns="91425">
            <a:noAutofit/>
          </a:bodyPr>
          <a:lstStyle/>
          <a:p>
            <a:pPr>
              <a:spcBef>
                <a:spcPts val="0"/>
              </a:spcBef>
              <a:buNone/>
            </a:pPr>
            <a:r>
              <a:rPr lang="en-GB" sz="3600"/>
              <a:t>Get organised from the start</a:t>
            </a:r>
          </a:p>
        </p:txBody>
      </p:sp>
      <p:sp>
        <p:nvSpPr>
          <p:cNvPr id="355" name="Shape 355"/>
          <p:cNvSpPr txBox="1"/>
          <p:nvPr>
            <p:ph idx="1" type="body"/>
          </p:nvPr>
        </p:nvSpPr>
        <p:spPr>
          <a:xfrm>
            <a:off x="321150" y="1647975"/>
            <a:ext cx="8490900" cy="2317499"/>
          </a:xfrm>
          <a:prstGeom prst="rect">
            <a:avLst/>
          </a:prstGeom>
        </p:spPr>
        <p:txBody>
          <a:bodyPr anchorCtr="0" anchor="t" bIns="91425" lIns="91425" rIns="91425" tIns="91425">
            <a:noAutofit/>
          </a:bodyPr>
          <a:lstStyle/>
          <a:p>
            <a:pPr indent="-228600" lvl="0" marL="457200" rtl="0">
              <a:spcBef>
                <a:spcPts val="0"/>
              </a:spcBef>
              <a:buClr>
                <a:srgbClr val="C7F464"/>
              </a:buClr>
              <a:buSzPct val="100000"/>
            </a:pPr>
            <a:r>
              <a:rPr lang="en-GB" sz="2200">
                <a:solidFill>
                  <a:srgbClr val="333333"/>
                </a:solidFill>
              </a:rPr>
              <a:t>assign tasks and roles</a:t>
            </a:r>
          </a:p>
          <a:p>
            <a:pPr indent="-228600" lvl="0" marL="457200" rtl="0">
              <a:spcBef>
                <a:spcPts val="0"/>
              </a:spcBef>
              <a:buClr>
                <a:srgbClr val="C7F464"/>
              </a:buClr>
              <a:buSzPct val="100000"/>
            </a:pPr>
            <a:r>
              <a:rPr lang="en-GB" sz="2200">
                <a:solidFill>
                  <a:srgbClr val="333333"/>
                </a:solidFill>
              </a:rPr>
              <a:t>define communication</a:t>
            </a:r>
            <a:r>
              <a:rPr lang="en-GB" sz="2200">
                <a:solidFill>
                  <a:srgbClr val="C7F464"/>
                </a:solidFill>
              </a:rPr>
              <a:t> </a:t>
            </a:r>
            <a:r>
              <a:rPr lang="en-GB" sz="2200">
                <a:solidFill>
                  <a:srgbClr val="333333"/>
                </a:solidFill>
              </a:rPr>
              <a:t>channels</a:t>
            </a:r>
            <a:r>
              <a:rPr lang="en-GB" sz="2200">
                <a:solidFill>
                  <a:srgbClr val="C7F464"/>
                </a:solidFill>
              </a:rPr>
              <a:t> </a:t>
            </a:r>
          </a:p>
          <a:p>
            <a:pPr indent="-228600" lvl="0" marL="457200" rtl="0">
              <a:spcBef>
                <a:spcPts val="0"/>
              </a:spcBef>
              <a:buClr>
                <a:srgbClr val="C7F464"/>
              </a:buClr>
              <a:buSzPct val="100000"/>
            </a:pPr>
            <a:r>
              <a:rPr lang="en-GB" sz="2200">
                <a:solidFill>
                  <a:srgbClr val="333333"/>
                </a:solidFill>
              </a:rPr>
              <a:t>know who is where at each moment of shift</a:t>
            </a:r>
          </a:p>
          <a:p>
            <a:pPr indent="-228600" lvl="0" marL="457200" rtl="0">
              <a:spcBef>
                <a:spcPts val="0"/>
              </a:spcBef>
              <a:buClr>
                <a:srgbClr val="C7F464"/>
              </a:buClr>
              <a:buSzPct val="100000"/>
            </a:pPr>
            <a:r>
              <a:rPr lang="en-GB" sz="2200">
                <a:solidFill>
                  <a:srgbClr val="333333"/>
                </a:solidFill>
              </a:rPr>
              <a:t>define what each tool is used for</a:t>
            </a:r>
          </a:p>
          <a:p>
            <a:pPr indent="-228600" lvl="0" marL="457200">
              <a:spcBef>
                <a:spcPts val="0"/>
              </a:spcBef>
              <a:buClr>
                <a:srgbClr val="C7F464"/>
              </a:buClr>
              <a:buSzPct val="100000"/>
            </a:pPr>
            <a:r>
              <a:rPr lang="en-GB" sz="2200">
                <a:solidFill>
                  <a:srgbClr val="333333"/>
                </a:solidFill>
              </a:rPr>
              <a:t>identify reliable contacts on the ground + work with Red Cross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grpSp>
        <p:nvGrpSpPr>
          <p:cNvPr id="360" name="Shape 360"/>
          <p:cNvGrpSpPr/>
          <p:nvPr/>
        </p:nvGrpSpPr>
        <p:grpSpPr>
          <a:xfrm>
            <a:off x="3797325" y="1062036"/>
            <a:ext cx="1625957" cy="1663686"/>
            <a:chOff x="3782699" y="1538287"/>
            <a:chExt cx="1578600" cy="1578600"/>
          </a:xfrm>
        </p:grpSpPr>
        <p:sp>
          <p:nvSpPr>
            <p:cNvPr id="361" name="Shape 361"/>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362" name="Shape 362"/>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363" name="Shape 363"/>
            <p:cNvSpPr/>
            <p:nvPr/>
          </p:nvSpPr>
          <p:spPr>
            <a:xfrm rot="5400000">
              <a:off x="37826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364" name="Shape 364"/>
            <p:cNvSpPr/>
            <p:nvPr/>
          </p:nvSpPr>
          <p:spPr>
            <a:xfrm rot="10800000">
              <a:off x="50018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grpSp>
      <p:grpSp>
        <p:nvGrpSpPr>
          <p:cNvPr id="365" name="Shape 365"/>
          <p:cNvGrpSpPr/>
          <p:nvPr/>
        </p:nvGrpSpPr>
        <p:grpSpPr>
          <a:xfrm>
            <a:off x="4326970" y="1530345"/>
            <a:ext cx="590033" cy="657880"/>
            <a:chOff x="2594325" y="1627175"/>
            <a:chExt cx="440850" cy="440850"/>
          </a:xfrm>
        </p:grpSpPr>
        <p:sp>
          <p:nvSpPr>
            <p:cNvPr id="366" name="Shape 366"/>
            <p:cNvSpPr/>
            <p:nvPr/>
          </p:nvSpPr>
          <p:spPr>
            <a:xfrm>
              <a:off x="2594325" y="1890950"/>
              <a:ext cx="177075" cy="177075"/>
            </a:xfrm>
            <a:custGeom>
              <a:pathLst>
                <a:path extrusionOk="0" h="7083" w="7083">
                  <a:moveTo>
                    <a:pt x="5544" y="0"/>
                  </a:moveTo>
                  <a:lnTo>
                    <a:pt x="538" y="5984"/>
                  </a:lnTo>
                  <a:lnTo>
                    <a:pt x="0" y="7083"/>
                  </a:lnTo>
                  <a:lnTo>
                    <a:pt x="1099" y="6546"/>
                  </a:lnTo>
                  <a:lnTo>
                    <a:pt x="7083" y="1539"/>
                  </a:lnTo>
                  <a:lnTo>
                    <a:pt x="5544" y="0"/>
                  </a:lnTo>
                  <a:close/>
                </a:path>
              </a:pathLst>
            </a:custGeom>
            <a:solidFill>
              <a:srgbClr val="454F5B"/>
            </a:solidFill>
            <a:ln>
              <a:noFill/>
            </a:ln>
          </p:spPr>
          <p:txBody>
            <a:bodyPr anchorCtr="0" anchor="ctr" bIns="91425" lIns="91425" rIns="91425" tIns="91425">
              <a:noAutofit/>
            </a:bodyPr>
            <a:lstStyle/>
            <a:p>
              <a:pPr lvl="0" rtl="0">
                <a:spcBef>
                  <a:spcPts val="0"/>
                </a:spcBef>
                <a:buNone/>
              </a:pPr>
              <a:r>
                <a:t/>
              </a:r>
              <a:endParaRPr>
                <a:solidFill>
                  <a:srgbClr val="999999"/>
                </a:solidFill>
              </a:endParaRPr>
            </a:p>
          </p:txBody>
        </p:sp>
        <p:sp>
          <p:nvSpPr>
            <p:cNvPr id="367" name="Shape 367"/>
            <p:cNvSpPr/>
            <p:nvPr/>
          </p:nvSpPr>
          <p:spPr>
            <a:xfrm>
              <a:off x="2858700" y="1627175"/>
              <a:ext cx="176475" cy="176475"/>
            </a:xfrm>
            <a:custGeom>
              <a:pathLst>
                <a:path extrusionOk="0" h="7059" w="7059">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454F5B"/>
            </a:solidFill>
            <a:ln>
              <a:noFill/>
            </a:ln>
          </p:spPr>
          <p:txBody>
            <a:bodyPr anchorCtr="0" anchor="ctr" bIns="91425" lIns="91425" rIns="91425" tIns="91425">
              <a:noAutofit/>
            </a:bodyPr>
            <a:lstStyle/>
            <a:p>
              <a:pPr lvl="0" rtl="0">
                <a:spcBef>
                  <a:spcPts val="0"/>
                </a:spcBef>
                <a:buNone/>
              </a:pPr>
              <a:r>
                <a:t/>
              </a:r>
              <a:endParaRPr>
                <a:solidFill>
                  <a:srgbClr val="999999"/>
                </a:solidFill>
              </a:endParaRPr>
            </a:p>
          </p:txBody>
        </p:sp>
        <p:sp>
          <p:nvSpPr>
            <p:cNvPr id="368" name="Shape 368"/>
            <p:cNvSpPr/>
            <p:nvPr/>
          </p:nvSpPr>
          <p:spPr>
            <a:xfrm>
              <a:off x="2663325" y="1702275"/>
              <a:ext cx="296750" cy="296775"/>
            </a:xfrm>
            <a:custGeom>
              <a:pathLst>
                <a:path extrusionOk="0" h="11871" w="1187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454F5B"/>
            </a:solidFill>
            <a:ln>
              <a:noFill/>
            </a:ln>
          </p:spPr>
          <p:txBody>
            <a:bodyPr anchorCtr="0" anchor="ctr" bIns="91425" lIns="91425" rIns="91425" tIns="91425">
              <a:noAutofit/>
            </a:bodyPr>
            <a:lstStyle/>
            <a:p>
              <a:pPr lvl="0" rtl="0">
                <a:spcBef>
                  <a:spcPts val="0"/>
                </a:spcBef>
                <a:buNone/>
              </a:pPr>
              <a:r>
                <a:t/>
              </a:r>
              <a:endParaRPr>
                <a:solidFill>
                  <a:srgbClr val="999999"/>
                </a:solidFill>
              </a:endParaRPr>
            </a:p>
          </p:txBody>
        </p:sp>
      </p:grpSp>
      <p:sp>
        <p:nvSpPr>
          <p:cNvPr id="369" name="Shape 369"/>
          <p:cNvSpPr txBox="1"/>
          <p:nvPr/>
        </p:nvSpPr>
        <p:spPr>
          <a:xfrm>
            <a:off x="1190825" y="2836966"/>
            <a:ext cx="6673800" cy="1944000"/>
          </a:xfrm>
          <a:prstGeom prst="rect">
            <a:avLst/>
          </a:prstGeom>
          <a:noFill/>
          <a:ln>
            <a:noFill/>
          </a:ln>
        </p:spPr>
        <p:txBody>
          <a:bodyPr anchorCtr="0" anchor="ctr" bIns="91425" lIns="91425" rIns="91425" tIns="91425">
            <a:noAutofit/>
          </a:bodyPr>
          <a:lstStyle/>
          <a:p>
            <a:pPr lvl="0" rtl="0" algn="ctr">
              <a:spcBef>
                <a:spcPts val="0"/>
              </a:spcBef>
              <a:buNone/>
            </a:pPr>
            <a:r>
              <a:rPr b="1" lang="en-GB" sz="6000">
                <a:solidFill>
                  <a:srgbClr val="FFFFFF"/>
                </a:solidFill>
                <a:latin typeface="Montserrat"/>
                <a:ea typeface="Montserrat"/>
                <a:cs typeface="Montserrat"/>
                <a:sym typeface="Montserrat"/>
              </a:rPr>
              <a:t>Key takeaways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txBox="1"/>
          <p:nvPr/>
        </p:nvSpPr>
        <p:spPr>
          <a:xfrm>
            <a:off x="609600" y="1625600"/>
            <a:ext cx="8104800" cy="3999899"/>
          </a:xfrm>
          <a:prstGeom prst="rect">
            <a:avLst/>
          </a:prstGeom>
          <a:noFill/>
          <a:ln>
            <a:noFill/>
          </a:ln>
        </p:spPr>
        <p:txBody>
          <a:bodyPr anchorCtr="0" anchor="ctr" bIns="91425" lIns="91425" rIns="91425" tIns="91425">
            <a:noAutofit/>
          </a:bodyPr>
          <a:lstStyle/>
          <a:p>
            <a:pPr indent="-406400" lvl="0" marL="457200" rtl="0">
              <a:spcBef>
                <a:spcPts val="600"/>
              </a:spcBef>
              <a:buClr>
                <a:srgbClr val="C7F464"/>
              </a:buClr>
              <a:buSzPct val="100000"/>
              <a:buFont typeface="Montserrat"/>
              <a:buChar char="▣"/>
            </a:pPr>
            <a:r>
              <a:rPr b="1" lang="en-GB" sz="2800">
                <a:solidFill>
                  <a:srgbClr val="454F5B"/>
                </a:solidFill>
                <a:latin typeface="Montserrat"/>
                <a:ea typeface="Montserrat"/>
                <a:cs typeface="Montserrat"/>
                <a:sym typeface="Montserrat"/>
              </a:rPr>
              <a:t>Look in the right places</a:t>
            </a:r>
          </a:p>
          <a:p>
            <a:pPr indent="-406400" lvl="0" marL="457200" rtl="0">
              <a:spcBef>
                <a:spcPts val="600"/>
              </a:spcBef>
              <a:buClr>
                <a:srgbClr val="C7F464"/>
              </a:buClr>
              <a:buSzPct val="100000"/>
              <a:buFont typeface="Montserrat"/>
              <a:buChar char="▣"/>
            </a:pPr>
            <a:r>
              <a:rPr b="1" lang="en-GB" sz="2800">
                <a:solidFill>
                  <a:srgbClr val="454F5B"/>
                </a:solidFill>
                <a:latin typeface="Montserrat"/>
                <a:ea typeface="Montserrat"/>
                <a:cs typeface="Montserrat"/>
                <a:sym typeface="Montserrat"/>
              </a:rPr>
              <a:t>Assume it is fake until proven otherwise</a:t>
            </a:r>
          </a:p>
          <a:p>
            <a:pPr indent="-406400" lvl="0" marL="457200" rtl="0">
              <a:spcBef>
                <a:spcPts val="600"/>
              </a:spcBef>
              <a:buClr>
                <a:srgbClr val="C7F464"/>
              </a:buClr>
              <a:buSzPct val="100000"/>
              <a:buFont typeface="Montserrat"/>
              <a:buChar char="▣"/>
            </a:pPr>
            <a:r>
              <a:rPr b="1" lang="en-GB" sz="2800">
                <a:solidFill>
                  <a:srgbClr val="454F5B"/>
                </a:solidFill>
                <a:latin typeface="Montserrat"/>
                <a:ea typeface="Montserrat"/>
                <a:cs typeface="Montserrat"/>
                <a:sym typeface="Montserrat"/>
              </a:rPr>
              <a:t>Beware of the limits of technology</a:t>
            </a:r>
          </a:p>
          <a:p>
            <a:pPr indent="-406400" lvl="1" marL="914400" rtl="0">
              <a:spcBef>
                <a:spcPts val="600"/>
              </a:spcBef>
              <a:buClr>
                <a:srgbClr val="C7F464"/>
              </a:buClr>
              <a:buSzPct val="100000"/>
              <a:buFont typeface="Montserrat"/>
              <a:buChar char="□"/>
            </a:pPr>
            <a:r>
              <a:rPr b="1" lang="en-GB" sz="2800">
                <a:solidFill>
                  <a:srgbClr val="454F5B"/>
                </a:solidFill>
                <a:latin typeface="Montserrat"/>
                <a:ea typeface="Montserrat"/>
                <a:cs typeface="Montserrat"/>
                <a:sym typeface="Montserrat"/>
              </a:rPr>
              <a:t>low tech in disaster context</a:t>
            </a:r>
          </a:p>
          <a:p>
            <a:pPr indent="-406400" lvl="1" marL="914400" rtl="0">
              <a:spcBef>
                <a:spcPts val="600"/>
              </a:spcBef>
              <a:buClr>
                <a:srgbClr val="C7F464"/>
              </a:buClr>
              <a:buSzPct val="100000"/>
              <a:buFont typeface="Montserrat"/>
              <a:buChar char="□"/>
            </a:pPr>
            <a:r>
              <a:rPr b="1" lang="en-GB" sz="2800">
                <a:solidFill>
                  <a:srgbClr val="454F5B"/>
                </a:solidFill>
                <a:latin typeface="Montserrat"/>
                <a:ea typeface="Montserrat"/>
                <a:cs typeface="Montserrat"/>
                <a:sym typeface="Montserrat"/>
              </a:rPr>
              <a:t>verification on the ground is crucial in most cases</a:t>
            </a:r>
          </a:p>
          <a:p>
            <a:pPr indent="-406400" lvl="0" marL="457200" rtl="0">
              <a:spcBef>
                <a:spcPts val="600"/>
              </a:spcBef>
              <a:buClr>
                <a:srgbClr val="C7F464"/>
              </a:buClr>
              <a:buSzPct val="100000"/>
              <a:buFont typeface="Montserrat"/>
              <a:buChar char="▣"/>
            </a:pPr>
            <a:r>
              <a:rPr b="1" lang="en-GB" sz="2800">
                <a:solidFill>
                  <a:srgbClr val="454F5B"/>
                </a:solidFill>
                <a:latin typeface="Montserrat"/>
                <a:ea typeface="Montserrat"/>
                <a:cs typeface="Montserrat"/>
                <a:sym typeface="Montserrat"/>
              </a:rPr>
              <a:t>Right info, right time &amp; the right platform</a:t>
            </a:r>
          </a:p>
        </p:txBody>
      </p:sp>
      <p:sp>
        <p:nvSpPr>
          <p:cNvPr id="375" name="Shape 375"/>
          <p:cNvSpPr txBox="1"/>
          <p:nvPr/>
        </p:nvSpPr>
        <p:spPr>
          <a:xfrm>
            <a:off x="629025" y="475100"/>
            <a:ext cx="7747499" cy="889800"/>
          </a:xfrm>
          <a:prstGeom prst="rect">
            <a:avLst/>
          </a:prstGeom>
          <a:noFill/>
          <a:ln>
            <a:noFill/>
          </a:ln>
        </p:spPr>
        <p:txBody>
          <a:bodyPr anchorCtr="0" anchor="t" bIns="91425" lIns="91425" rIns="91425" tIns="91425">
            <a:noAutofit/>
          </a:bodyPr>
          <a:lstStyle/>
          <a:p>
            <a:pPr>
              <a:spcBef>
                <a:spcPts val="0"/>
              </a:spcBef>
              <a:buNone/>
            </a:pPr>
            <a:r>
              <a:rPr b="1" lang="en-GB" sz="3600">
                <a:solidFill>
                  <a:srgbClr val="454F5B"/>
                </a:solidFill>
                <a:latin typeface="Montserrat"/>
                <a:ea typeface="Montserrat"/>
                <a:cs typeface="Montserrat"/>
                <a:sym typeface="Montserrat"/>
              </a:rPr>
              <a:t>Sourcing,</a:t>
            </a:r>
            <a:r>
              <a:rPr lang="en-GB" sz="3600">
                <a:latin typeface="Montserrat"/>
                <a:ea typeface="Montserrat"/>
                <a:cs typeface="Montserrat"/>
                <a:sym typeface="Montserrat"/>
              </a:rPr>
              <a:t> </a:t>
            </a:r>
            <a:r>
              <a:rPr b="1" lang="en-GB" sz="3600">
                <a:solidFill>
                  <a:srgbClr val="454F5B"/>
                </a:solidFill>
                <a:latin typeface="Montserrat"/>
                <a:ea typeface="Montserrat"/>
                <a:cs typeface="Montserrat"/>
                <a:sym typeface="Montserrat"/>
              </a:rPr>
              <a:t>verifying, publishing</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sp>
        <p:nvSpPr>
          <p:cNvPr id="380" name="Shape 380"/>
          <p:cNvSpPr txBox="1"/>
          <p:nvPr/>
        </p:nvSpPr>
        <p:spPr>
          <a:xfrm>
            <a:off x="1685850" y="661275"/>
            <a:ext cx="5772300" cy="5238899"/>
          </a:xfrm>
          <a:prstGeom prst="rect">
            <a:avLst/>
          </a:prstGeom>
          <a:noFill/>
          <a:ln>
            <a:noFill/>
          </a:ln>
        </p:spPr>
        <p:txBody>
          <a:bodyPr anchorCtr="0" anchor="t" bIns="91425" lIns="91425" rIns="91425" tIns="91425">
            <a:noAutofit/>
          </a:bodyPr>
          <a:lstStyle/>
          <a:p>
            <a:pPr rtl="0" algn="ctr">
              <a:spcBef>
                <a:spcPts val="0"/>
              </a:spcBef>
              <a:buNone/>
            </a:pPr>
            <a:r>
              <a:rPr b="1" lang="en-GB" sz="4800">
                <a:solidFill>
                  <a:srgbClr val="C7F464"/>
                </a:solidFill>
                <a:latin typeface="Montserrat"/>
                <a:ea typeface="Montserrat"/>
                <a:cs typeface="Montserrat"/>
                <a:sym typeface="Montserrat"/>
              </a:rPr>
              <a:t>KEEP LISTENING.</a:t>
            </a:r>
          </a:p>
          <a:p>
            <a:pPr rtl="0" algn="ctr">
              <a:spcBef>
                <a:spcPts val="0"/>
              </a:spcBef>
              <a:buNone/>
            </a:pPr>
            <a:r>
              <a:rPr b="1" lang="en-GB" sz="4800">
                <a:solidFill>
                  <a:srgbClr val="C7F464"/>
                </a:solidFill>
                <a:latin typeface="Montserrat"/>
                <a:ea typeface="Montserrat"/>
                <a:cs typeface="Montserrat"/>
                <a:sym typeface="Montserrat"/>
              </a:rPr>
              <a:t>KEEP DOUBTING.</a:t>
            </a:r>
          </a:p>
          <a:p>
            <a:pPr rtl="0" algn="ctr">
              <a:spcBef>
                <a:spcPts val="0"/>
              </a:spcBef>
              <a:buNone/>
            </a:pPr>
            <a:r>
              <a:rPr b="1" lang="en-GB" sz="4800">
                <a:solidFill>
                  <a:srgbClr val="C7F464"/>
                </a:solidFill>
                <a:latin typeface="Montserrat"/>
                <a:ea typeface="Montserrat"/>
                <a:cs typeface="Montserrat"/>
                <a:sym typeface="Montserrat"/>
              </a:rPr>
              <a:t>KEEP CHECKING.</a:t>
            </a:r>
          </a:p>
          <a:p>
            <a:pPr rtl="0" algn="ctr">
              <a:spcBef>
                <a:spcPts val="0"/>
              </a:spcBef>
              <a:buNone/>
            </a:pPr>
            <a:r>
              <a:rPr b="1" lang="en-GB" sz="4800">
                <a:solidFill>
                  <a:srgbClr val="C7F464"/>
                </a:solidFill>
                <a:latin typeface="Montserrat"/>
                <a:ea typeface="Montserrat"/>
                <a:cs typeface="Montserrat"/>
                <a:sym typeface="Montserrat"/>
              </a:rPr>
              <a:t>KEEP LEARNING.</a:t>
            </a:r>
          </a:p>
          <a:p>
            <a:pPr rtl="0" algn="ctr">
              <a:spcBef>
                <a:spcPts val="0"/>
              </a:spcBef>
              <a:buNone/>
            </a:pPr>
            <a:r>
              <a:rPr b="1" lang="en-GB" sz="4800">
                <a:solidFill>
                  <a:srgbClr val="C7F464"/>
                </a:solidFill>
                <a:latin typeface="Montserrat"/>
                <a:ea typeface="Montserrat"/>
                <a:cs typeface="Montserrat"/>
                <a:sym typeface="Montserrat"/>
              </a:rPr>
              <a:t>KEEP SHARING.</a:t>
            </a:r>
          </a:p>
          <a:p>
            <a:pPr rtl="0" algn="l">
              <a:spcBef>
                <a:spcPts val="0"/>
              </a:spcBef>
              <a:buNone/>
            </a:pPr>
            <a:r>
              <a:t/>
            </a:r>
            <a:endParaRPr b="1" sz="4800">
              <a:solidFill>
                <a:srgbClr val="C7F464"/>
              </a:solidFill>
              <a:latin typeface="Montserrat"/>
              <a:ea typeface="Montserrat"/>
              <a:cs typeface="Montserrat"/>
              <a:sym typeface="Montserrat"/>
            </a:endParaRPr>
          </a:p>
          <a:p>
            <a:pPr algn="ctr">
              <a:spcBef>
                <a:spcPts val="0"/>
              </a:spcBef>
              <a:buNone/>
            </a:pPr>
            <a:r>
              <a:rPr b="1" lang="en-GB" sz="3600">
                <a:solidFill>
                  <a:srgbClr val="C7F464"/>
                </a:solidFill>
                <a:latin typeface="Montserrat"/>
                <a:ea typeface="Montserrat"/>
                <a:cs typeface="Montserrat"/>
                <a:sym typeface="Montserrat"/>
              </a:rPr>
              <a:t>@NikiBGD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idx="1" type="body"/>
          </p:nvPr>
        </p:nvSpPr>
        <p:spPr>
          <a:xfrm>
            <a:off x="1131325" y="3632800"/>
            <a:ext cx="3253499" cy="2987699"/>
          </a:xfrm>
          <a:prstGeom prst="rect">
            <a:avLst/>
          </a:prstGeom>
        </p:spPr>
        <p:txBody>
          <a:bodyPr anchorCtr="0" anchor="t" bIns="91425" lIns="91425" rIns="91425" tIns="91425">
            <a:noAutofit/>
          </a:bodyPr>
          <a:lstStyle/>
          <a:p>
            <a:pPr lvl="0" rtl="0" algn="ctr">
              <a:spcBef>
                <a:spcPts val="0"/>
              </a:spcBef>
              <a:buNone/>
            </a:pPr>
            <a:r>
              <a:t/>
            </a:r>
            <a:endParaRPr sz="2200"/>
          </a:p>
          <a:p>
            <a:pPr lvl="0" rtl="0" algn="ctr">
              <a:spcBef>
                <a:spcPts val="0"/>
              </a:spcBef>
              <a:buNone/>
            </a:pPr>
            <a:r>
              <a:t/>
            </a:r>
            <a:endParaRPr sz="2200"/>
          </a:p>
          <a:p>
            <a:pPr lvl="0" rtl="0" algn="ctr">
              <a:spcBef>
                <a:spcPts val="0"/>
              </a:spcBef>
              <a:buNone/>
            </a:pPr>
            <a:r>
              <a:rPr lang="en-GB" sz="2200"/>
              <a:t>January 15, 2009</a:t>
            </a:r>
          </a:p>
          <a:p>
            <a:pPr lvl="0" rtl="0" algn="ctr">
              <a:spcBef>
                <a:spcPts val="0"/>
              </a:spcBef>
              <a:buNone/>
            </a:pPr>
            <a:r>
              <a:t/>
            </a:r>
            <a:endParaRPr sz="2200"/>
          </a:p>
        </p:txBody>
      </p:sp>
      <p:sp>
        <p:nvSpPr>
          <p:cNvPr id="91" name="Shape 91"/>
          <p:cNvSpPr txBox="1"/>
          <p:nvPr>
            <p:ph type="title"/>
          </p:nvPr>
        </p:nvSpPr>
        <p:spPr>
          <a:xfrm>
            <a:off x="691200" y="634299"/>
            <a:ext cx="7761599" cy="657900"/>
          </a:xfrm>
          <a:prstGeom prst="rect">
            <a:avLst/>
          </a:prstGeom>
        </p:spPr>
        <p:txBody>
          <a:bodyPr anchorCtr="0" anchor="b" bIns="91425" lIns="91425" rIns="91425" tIns="91425">
            <a:noAutofit/>
          </a:bodyPr>
          <a:lstStyle/>
          <a:p>
            <a:pPr lvl="0" rtl="0">
              <a:spcBef>
                <a:spcPts val="0"/>
              </a:spcBef>
              <a:buNone/>
            </a:pPr>
            <a:r>
              <a:rPr lang="en-GB" sz="3600"/>
              <a:t>New(s) sources</a:t>
            </a:r>
          </a:p>
        </p:txBody>
      </p:sp>
      <p:sp>
        <p:nvSpPr>
          <p:cNvPr id="92" name="Shape 92"/>
          <p:cNvSpPr txBox="1"/>
          <p:nvPr>
            <p:ph idx="2" type="body"/>
          </p:nvPr>
        </p:nvSpPr>
        <p:spPr>
          <a:xfrm>
            <a:off x="4384825" y="3632800"/>
            <a:ext cx="3417899" cy="2894099"/>
          </a:xfrm>
          <a:prstGeom prst="rect">
            <a:avLst/>
          </a:prstGeom>
        </p:spPr>
        <p:txBody>
          <a:bodyPr anchorCtr="0" anchor="t" bIns="91425" lIns="91425" rIns="91425" tIns="91425">
            <a:noAutofit/>
          </a:bodyPr>
          <a:lstStyle/>
          <a:p>
            <a:pPr lvl="0" rtl="0" algn="ctr">
              <a:spcBef>
                <a:spcPts val="0"/>
              </a:spcBef>
              <a:buNone/>
            </a:pPr>
            <a:r>
              <a:t/>
            </a:r>
            <a:endParaRPr sz="2200"/>
          </a:p>
          <a:p>
            <a:pPr lvl="0" rtl="0" algn="ctr">
              <a:spcBef>
                <a:spcPts val="0"/>
              </a:spcBef>
              <a:buNone/>
            </a:pPr>
            <a:r>
              <a:t/>
            </a:r>
            <a:endParaRPr sz="2200"/>
          </a:p>
          <a:p>
            <a:pPr lvl="0" rtl="0" algn="ctr">
              <a:spcBef>
                <a:spcPts val="0"/>
              </a:spcBef>
              <a:buNone/>
            </a:pPr>
            <a:r>
              <a:rPr lang="en-GB" sz="2200"/>
              <a:t>Miracle on the Hudson</a:t>
            </a:r>
          </a:p>
        </p:txBody>
      </p:sp>
      <p:pic>
        <p:nvPicPr>
          <p:cNvPr id="93" name="Shape 93"/>
          <p:cNvPicPr preferRelativeResize="0"/>
          <p:nvPr/>
        </p:nvPicPr>
        <p:blipFill>
          <a:blip r:embed="rId3">
            <a:alphaModFix/>
          </a:blip>
          <a:stretch>
            <a:fillRect/>
          </a:stretch>
        </p:blipFill>
        <p:spPr>
          <a:xfrm>
            <a:off x="809652" y="1881050"/>
            <a:ext cx="7309950" cy="25167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1" type="body"/>
          </p:nvPr>
        </p:nvSpPr>
        <p:spPr>
          <a:xfrm>
            <a:off x="1131325" y="4869075"/>
            <a:ext cx="3253499" cy="1751400"/>
          </a:xfrm>
          <a:prstGeom prst="rect">
            <a:avLst/>
          </a:prstGeom>
        </p:spPr>
        <p:txBody>
          <a:bodyPr anchorCtr="0" anchor="t" bIns="91425" lIns="91425" rIns="91425" tIns="91425">
            <a:noAutofit/>
          </a:bodyPr>
          <a:lstStyle/>
          <a:p>
            <a:pPr lvl="0" rtl="0" algn="ctr">
              <a:spcBef>
                <a:spcPts val="0"/>
              </a:spcBef>
              <a:buNone/>
            </a:pPr>
            <a:r>
              <a:t/>
            </a:r>
            <a:endParaRPr sz="2200"/>
          </a:p>
          <a:p>
            <a:pPr lvl="0" rtl="0" algn="ctr">
              <a:spcBef>
                <a:spcPts val="0"/>
              </a:spcBef>
              <a:buNone/>
            </a:pPr>
            <a:r>
              <a:t/>
            </a:r>
            <a:endParaRPr sz="2200"/>
          </a:p>
          <a:p>
            <a:pPr lvl="0" rtl="0" algn="ctr">
              <a:spcBef>
                <a:spcPts val="0"/>
              </a:spcBef>
              <a:buNone/>
            </a:pPr>
            <a:r>
              <a:rPr lang="en-GB" sz="2200"/>
              <a:t>June 20, 2009</a:t>
            </a:r>
          </a:p>
          <a:p>
            <a:pPr lvl="0" rtl="0" algn="ctr">
              <a:spcBef>
                <a:spcPts val="0"/>
              </a:spcBef>
              <a:buNone/>
            </a:pPr>
            <a:r>
              <a:t/>
            </a:r>
            <a:endParaRPr sz="2200"/>
          </a:p>
        </p:txBody>
      </p:sp>
      <p:sp>
        <p:nvSpPr>
          <p:cNvPr id="99" name="Shape 99"/>
          <p:cNvSpPr txBox="1"/>
          <p:nvPr>
            <p:ph type="title"/>
          </p:nvPr>
        </p:nvSpPr>
        <p:spPr>
          <a:xfrm>
            <a:off x="691200" y="634299"/>
            <a:ext cx="7761599" cy="657900"/>
          </a:xfrm>
          <a:prstGeom prst="rect">
            <a:avLst/>
          </a:prstGeom>
        </p:spPr>
        <p:txBody>
          <a:bodyPr anchorCtr="0" anchor="b" bIns="91425" lIns="91425" rIns="91425" tIns="91425">
            <a:noAutofit/>
          </a:bodyPr>
          <a:lstStyle/>
          <a:p>
            <a:pPr lvl="0" rtl="0">
              <a:spcBef>
                <a:spcPts val="0"/>
              </a:spcBef>
              <a:buNone/>
            </a:pPr>
            <a:r>
              <a:rPr lang="en-GB" sz="3600"/>
              <a:t>Real-time</a:t>
            </a:r>
          </a:p>
        </p:txBody>
      </p:sp>
      <p:sp>
        <p:nvSpPr>
          <p:cNvPr id="100" name="Shape 100"/>
          <p:cNvSpPr txBox="1"/>
          <p:nvPr>
            <p:ph idx="2" type="body"/>
          </p:nvPr>
        </p:nvSpPr>
        <p:spPr>
          <a:xfrm>
            <a:off x="4384825" y="4749975"/>
            <a:ext cx="3417899" cy="1673700"/>
          </a:xfrm>
          <a:prstGeom prst="rect">
            <a:avLst/>
          </a:prstGeom>
        </p:spPr>
        <p:txBody>
          <a:bodyPr anchorCtr="0" anchor="t" bIns="91425" lIns="91425" rIns="91425" tIns="91425">
            <a:noAutofit/>
          </a:bodyPr>
          <a:lstStyle/>
          <a:p>
            <a:pPr lvl="0" rtl="0" algn="ctr">
              <a:spcBef>
                <a:spcPts val="0"/>
              </a:spcBef>
              <a:buNone/>
            </a:pPr>
            <a:r>
              <a:t/>
            </a:r>
            <a:endParaRPr sz="2200"/>
          </a:p>
          <a:p>
            <a:pPr lvl="0" rtl="0" algn="ctr">
              <a:spcBef>
                <a:spcPts val="0"/>
              </a:spcBef>
              <a:buNone/>
            </a:pPr>
            <a:r>
              <a:t/>
            </a:r>
            <a:endParaRPr sz="2200"/>
          </a:p>
          <a:p>
            <a:pPr rtl="0" algn="ctr">
              <a:spcBef>
                <a:spcPts val="0"/>
              </a:spcBef>
              <a:buNone/>
            </a:pPr>
            <a:r>
              <a:rPr lang="en-GB" sz="2200"/>
              <a:t>Death of </a:t>
            </a:r>
          </a:p>
          <a:p>
            <a:pPr lvl="0" rtl="0" algn="ctr">
              <a:spcBef>
                <a:spcPts val="0"/>
              </a:spcBef>
              <a:buNone/>
            </a:pPr>
            <a:r>
              <a:rPr lang="en-GB" sz="2200"/>
              <a:t>Neda Agha-Soltan</a:t>
            </a:r>
          </a:p>
        </p:txBody>
      </p:sp>
      <p:pic>
        <p:nvPicPr>
          <p:cNvPr id="101" name="Shape 101"/>
          <p:cNvPicPr preferRelativeResize="0"/>
          <p:nvPr/>
        </p:nvPicPr>
        <p:blipFill>
          <a:blip r:embed="rId3">
            <a:alphaModFix/>
          </a:blip>
          <a:stretch>
            <a:fillRect/>
          </a:stretch>
        </p:blipFill>
        <p:spPr>
          <a:xfrm>
            <a:off x="3575250" y="1485900"/>
            <a:ext cx="3810000" cy="38862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idx="1" type="body"/>
          </p:nvPr>
        </p:nvSpPr>
        <p:spPr>
          <a:xfrm>
            <a:off x="1131325" y="4869075"/>
            <a:ext cx="3253499" cy="1751400"/>
          </a:xfrm>
          <a:prstGeom prst="rect">
            <a:avLst/>
          </a:prstGeom>
        </p:spPr>
        <p:txBody>
          <a:bodyPr anchorCtr="0" anchor="t" bIns="91425" lIns="91425" rIns="91425" tIns="91425">
            <a:noAutofit/>
          </a:bodyPr>
          <a:lstStyle/>
          <a:p>
            <a:pPr lvl="0" rtl="0" algn="ctr">
              <a:spcBef>
                <a:spcPts val="0"/>
              </a:spcBef>
              <a:buNone/>
            </a:pPr>
            <a:r>
              <a:t/>
            </a:r>
            <a:endParaRPr sz="2200"/>
          </a:p>
          <a:p>
            <a:pPr lvl="0" rtl="0" algn="ctr">
              <a:spcBef>
                <a:spcPts val="0"/>
              </a:spcBef>
              <a:buNone/>
            </a:pPr>
            <a:r>
              <a:t/>
            </a:r>
            <a:endParaRPr sz="2200"/>
          </a:p>
          <a:p>
            <a:pPr lvl="0" rtl="0" algn="ctr">
              <a:spcBef>
                <a:spcPts val="0"/>
              </a:spcBef>
              <a:buNone/>
            </a:pPr>
            <a:r>
              <a:rPr lang="en-GB" sz="2200"/>
              <a:t>June-July, 2009</a:t>
            </a:r>
          </a:p>
          <a:p>
            <a:pPr lvl="0" rtl="0" algn="ctr">
              <a:spcBef>
                <a:spcPts val="0"/>
              </a:spcBef>
              <a:buNone/>
            </a:pPr>
            <a:r>
              <a:t/>
            </a:r>
            <a:endParaRPr sz="2200"/>
          </a:p>
        </p:txBody>
      </p:sp>
      <p:sp>
        <p:nvSpPr>
          <p:cNvPr id="107" name="Shape 107"/>
          <p:cNvSpPr txBox="1"/>
          <p:nvPr>
            <p:ph type="title"/>
          </p:nvPr>
        </p:nvSpPr>
        <p:spPr>
          <a:xfrm>
            <a:off x="691200" y="634299"/>
            <a:ext cx="7761599" cy="657900"/>
          </a:xfrm>
          <a:prstGeom prst="rect">
            <a:avLst/>
          </a:prstGeom>
        </p:spPr>
        <p:txBody>
          <a:bodyPr anchorCtr="0" anchor="b" bIns="91425" lIns="91425" rIns="91425" tIns="91425">
            <a:noAutofit/>
          </a:bodyPr>
          <a:lstStyle/>
          <a:p>
            <a:pPr lvl="0" rtl="0">
              <a:spcBef>
                <a:spcPts val="0"/>
              </a:spcBef>
              <a:buNone/>
            </a:pPr>
            <a:r>
              <a:rPr lang="en-GB" sz="3600"/>
              <a:t>Change</a:t>
            </a:r>
          </a:p>
        </p:txBody>
      </p:sp>
      <p:sp>
        <p:nvSpPr>
          <p:cNvPr id="108" name="Shape 108"/>
          <p:cNvSpPr txBox="1"/>
          <p:nvPr>
            <p:ph idx="2" type="body"/>
          </p:nvPr>
        </p:nvSpPr>
        <p:spPr>
          <a:xfrm>
            <a:off x="4384825" y="4749975"/>
            <a:ext cx="3417899" cy="1673700"/>
          </a:xfrm>
          <a:prstGeom prst="rect">
            <a:avLst/>
          </a:prstGeom>
        </p:spPr>
        <p:txBody>
          <a:bodyPr anchorCtr="0" anchor="t" bIns="91425" lIns="91425" rIns="91425" tIns="91425">
            <a:noAutofit/>
          </a:bodyPr>
          <a:lstStyle/>
          <a:p>
            <a:pPr lvl="0" rtl="0" algn="ctr">
              <a:spcBef>
                <a:spcPts val="0"/>
              </a:spcBef>
              <a:buNone/>
            </a:pPr>
            <a:r>
              <a:t/>
            </a:r>
            <a:endParaRPr sz="2200"/>
          </a:p>
          <a:p>
            <a:pPr lvl="0" rtl="0" algn="ctr">
              <a:spcBef>
                <a:spcPts val="0"/>
              </a:spcBef>
              <a:buNone/>
            </a:pPr>
            <a:r>
              <a:t/>
            </a:r>
            <a:endParaRPr sz="2200"/>
          </a:p>
          <a:p>
            <a:pPr lvl="0" rtl="0" algn="ctr">
              <a:spcBef>
                <a:spcPts val="0"/>
              </a:spcBef>
              <a:buNone/>
            </a:pPr>
            <a:r>
              <a:rPr lang="en-GB" sz="2200"/>
              <a:t>The world sees a different Iran </a:t>
            </a:r>
          </a:p>
        </p:txBody>
      </p:sp>
      <p:pic>
        <p:nvPicPr>
          <p:cNvPr id="109" name="Shape 109"/>
          <p:cNvPicPr preferRelativeResize="0"/>
          <p:nvPr/>
        </p:nvPicPr>
        <p:blipFill>
          <a:blip r:embed="rId3">
            <a:alphaModFix/>
          </a:blip>
          <a:stretch>
            <a:fillRect/>
          </a:stretch>
        </p:blipFill>
        <p:spPr>
          <a:xfrm>
            <a:off x="2685725" y="1551975"/>
            <a:ext cx="5180099" cy="39690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ctrTitle"/>
          </p:nvPr>
        </p:nvSpPr>
        <p:spPr>
          <a:xfrm>
            <a:off x="685800" y="3863725"/>
            <a:ext cx="4505399" cy="1910399"/>
          </a:xfrm>
          <a:prstGeom prst="rect">
            <a:avLst/>
          </a:prstGeom>
        </p:spPr>
        <p:txBody>
          <a:bodyPr anchorCtr="0" anchor="b" bIns="91425" lIns="91425" rIns="91425" tIns="91425">
            <a:noAutofit/>
          </a:bodyPr>
          <a:lstStyle/>
          <a:p>
            <a:pPr rtl="0">
              <a:spcBef>
                <a:spcPts val="0"/>
              </a:spcBef>
              <a:buNone/>
            </a:pPr>
            <a:r>
              <a:rPr lang="en-GB" sz="9600">
                <a:solidFill>
                  <a:srgbClr val="C7F464"/>
                </a:solidFill>
              </a:rPr>
              <a:t>1.</a:t>
            </a:r>
          </a:p>
          <a:p>
            <a:pPr>
              <a:spcBef>
                <a:spcPts val="0"/>
              </a:spcBef>
              <a:buNone/>
            </a:pPr>
            <a:r>
              <a:rPr lang="en-GB"/>
              <a:t>Sourcing information in a real-time crisis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idx="1" type="body"/>
          </p:nvPr>
        </p:nvSpPr>
        <p:spPr>
          <a:xfrm>
            <a:off x="1131325" y="3539200"/>
            <a:ext cx="3253499" cy="2987699"/>
          </a:xfrm>
          <a:prstGeom prst="rect">
            <a:avLst/>
          </a:prstGeom>
        </p:spPr>
        <p:txBody>
          <a:bodyPr anchorCtr="0" anchor="t" bIns="91425" lIns="91425" rIns="91425" tIns="91425">
            <a:noAutofit/>
          </a:bodyPr>
          <a:lstStyle/>
          <a:p>
            <a:pPr rtl="0" algn="ctr">
              <a:spcBef>
                <a:spcPts val="0"/>
              </a:spcBef>
              <a:buNone/>
            </a:pPr>
            <a:r>
              <a:t/>
            </a:r>
            <a:endParaRPr sz="2200"/>
          </a:p>
          <a:p>
            <a:pPr rtl="0" algn="ctr">
              <a:spcBef>
                <a:spcPts val="0"/>
              </a:spcBef>
              <a:buNone/>
            </a:pPr>
            <a:r>
              <a:t/>
            </a:r>
            <a:endParaRPr sz="2200"/>
          </a:p>
          <a:p>
            <a:pPr rtl="0" algn="ctr">
              <a:spcBef>
                <a:spcPts val="0"/>
              </a:spcBef>
              <a:buNone/>
            </a:pPr>
            <a:r>
              <a:rPr lang="en-GB" sz="2200"/>
              <a:t>Traditional media</a:t>
            </a:r>
          </a:p>
          <a:p>
            <a:pPr rtl="0" algn="ctr">
              <a:spcBef>
                <a:spcPts val="0"/>
              </a:spcBef>
              <a:buNone/>
            </a:pPr>
            <a:r>
              <a:rPr lang="en-GB" sz="2200"/>
              <a:t>Social media</a:t>
            </a:r>
          </a:p>
          <a:p>
            <a:pPr rtl="0" algn="ctr">
              <a:spcBef>
                <a:spcPts val="0"/>
              </a:spcBef>
              <a:buNone/>
            </a:pPr>
            <a:r>
              <a:rPr lang="en-GB" sz="2200"/>
              <a:t>‘Human intelligence’</a:t>
            </a:r>
          </a:p>
          <a:p>
            <a:pPr algn="ctr">
              <a:spcBef>
                <a:spcPts val="0"/>
              </a:spcBef>
              <a:buNone/>
            </a:pPr>
            <a:r>
              <a:t/>
            </a:r>
            <a:endParaRPr sz="2200"/>
          </a:p>
        </p:txBody>
      </p:sp>
      <p:sp>
        <p:nvSpPr>
          <p:cNvPr id="120" name="Shape 120"/>
          <p:cNvSpPr txBox="1"/>
          <p:nvPr>
            <p:ph type="title"/>
          </p:nvPr>
        </p:nvSpPr>
        <p:spPr>
          <a:xfrm>
            <a:off x="691200" y="634299"/>
            <a:ext cx="7761599" cy="657900"/>
          </a:xfrm>
          <a:prstGeom prst="rect">
            <a:avLst/>
          </a:prstGeom>
        </p:spPr>
        <p:txBody>
          <a:bodyPr anchorCtr="0" anchor="b" bIns="91425" lIns="91425" rIns="91425" tIns="91425">
            <a:noAutofit/>
          </a:bodyPr>
          <a:lstStyle/>
          <a:p>
            <a:pPr>
              <a:spcBef>
                <a:spcPts val="0"/>
              </a:spcBef>
              <a:buNone/>
            </a:pPr>
            <a:r>
              <a:rPr lang="en-GB" sz="3600"/>
              <a:t>Where do I get the info from?</a:t>
            </a:r>
          </a:p>
        </p:txBody>
      </p:sp>
      <p:grpSp>
        <p:nvGrpSpPr>
          <p:cNvPr id="121" name="Shape 121"/>
          <p:cNvGrpSpPr/>
          <p:nvPr/>
        </p:nvGrpSpPr>
        <p:grpSpPr>
          <a:xfrm>
            <a:off x="2190417" y="2462128"/>
            <a:ext cx="1135329" cy="1077078"/>
            <a:chOff x="3782699" y="1538287"/>
            <a:chExt cx="1578600" cy="1578600"/>
          </a:xfrm>
        </p:grpSpPr>
        <p:sp>
          <p:nvSpPr>
            <p:cNvPr id="122" name="Shape 122"/>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123" name="Shape 123"/>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124" name="Shape 124"/>
            <p:cNvSpPr/>
            <p:nvPr/>
          </p:nvSpPr>
          <p:spPr>
            <a:xfrm rot="5400000">
              <a:off x="37826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125" name="Shape 125"/>
            <p:cNvSpPr/>
            <p:nvPr/>
          </p:nvSpPr>
          <p:spPr>
            <a:xfrm rot="10800000">
              <a:off x="50018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grpSp>
      <p:sp>
        <p:nvSpPr>
          <p:cNvPr id="126" name="Shape 126"/>
          <p:cNvSpPr txBox="1"/>
          <p:nvPr>
            <p:ph idx="2" type="body"/>
          </p:nvPr>
        </p:nvSpPr>
        <p:spPr>
          <a:xfrm>
            <a:off x="4759200" y="3615400"/>
            <a:ext cx="3043500" cy="2894099"/>
          </a:xfrm>
          <a:prstGeom prst="rect">
            <a:avLst/>
          </a:prstGeom>
        </p:spPr>
        <p:txBody>
          <a:bodyPr anchorCtr="0" anchor="t" bIns="91425" lIns="91425" rIns="91425" tIns="91425">
            <a:noAutofit/>
          </a:bodyPr>
          <a:lstStyle/>
          <a:p>
            <a:pPr lvl="0" rtl="0" algn="ctr">
              <a:spcBef>
                <a:spcPts val="0"/>
              </a:spcBef>
              <a:buNone/>
            </a:pPr>
            <a:r>
              <a:t/>
            </a:r>
            <a:endParaRPr sz="2200"/>
          </a:p>
          <a:p>
            <a:pPr lvl="0" rtl="0" algn="ctr">
              <a:spcBef>
                <a:spcPts val="0"/>
              </a:spcBef>
              <a:buNone/>
            </a:pPr>
            <a:r>
              <a:t/>
            </a:r>
            <a:endParaRPr sz="2200"/>
          </a:p>
          <a:p>
            <a:pPr lvl="0" rtl="0" algn="ctr">
              <a:spcBef>
                <a:spcPts val="0"/>
              </a:spcBef>
              <a:buNone/>
            </a:pPr>
            <a:r>
              <a:rPr lang="en-GB" sz="2200"/>
              <a:t>Authoritative opinion</a:t>
            </a:r>
          </a:p>
          <a:p>
            <a:pPr lvl="0" rtl="0" algn="ctr">
              <a:spcBef>
                <a:spcPts val="0"/>
              </a:spcBef>
              <a:buNone/>
            </a:pPr>
            <a:r>
              <a:rPr lang="en-GB" sz="2200"/>
              <a:t>First-hand accounts</a:t>
            </a:r>
          </a:p>
        </p:txBody>
      </p:sp>
      <p:sp>
        <p:nvSpPr>
          <p:cNvPr id="127" name="Shape 127"/>
          <p:cNvSpPr/>
          <p:nvPr/>
        </p:nvSpPr>
        <p:spPr>
          <a:xfrm>
            <a:off x="6064987" y="2698487"/>
            <a:ext cx="431942" cy="505241"/>
          </a:xfrm>
          <a:custGeom>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454F5B"/>
          </a:solidFill>
          <a:ln>
            <a:noFill/>
          </a:ln>
        </p:spPr>
        <p:txBody>
          <a:bodyPr anchorCtr="0" anchor="ctr" bIns="91425" lIns="91425" rIns="91425" tIns="91425">
            <a:noAutofit/>
          </a:bodyPr>
          <a:lstStyle/>
          <a:p>
            <a:pPr>
              <a:spcBef>
                <a:spcPts val="0"/>
              </a:spcBef>
              <a:buNone/>
            </a:pPr>
            <a:r>
              <a:t/>
            </a:r>
            <a:endParaRPr/>
          </a:p>
        </p:txBody>
      </p:sp>
      <p:grpSp>
        <p:nvGrpSpPr>
          <p:cNvPr id="128" name="Shape 128"/>
          <p:cNvGrpSpPr/>
          <p:nvPr/>
        </p:nvGrpSpPr>
        <p:grpSpPr>
          <a:xfrm>
            <a:off x="2478524" y="2774962"/>
            <a:ext cx="559093" cy="436315"/>
            <a:chOff x="2561241" y="3027205"/>
            <a:chExt cx="418138" cy="391419"/>
          </a:xfrm>
        </p:grpSpPr>
        <p:sp>
          <p:nvSpPr>
            <p:cNvPr id="129" name="Shape 129"/>
            <p:cNvSpPr/>
            <p:nvPr/>
          </p:nvSpPr>
          <p:spPr>
            <a:xfrm>
              <a:off x="2701775" y="3323350"/>
              <a:ext cx="225950" cy="95275"/>
            </a:xfrm>
            <a:custGeom>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454F5B"/>
            </a:solidFill>
            <a:ln>
              <a:noFill/>
            </a:ln>
          </p:spPr>
          <p:txBody>
            <a:bodyPr anchorCtr="0" anchor="ctr" bIns="91425" lIns="91425" rIns="91425" tIns="91425">
              <a:noAutofit/>
            </a:bodyPr>
            <a:lstStyle/>
            <a:p>
              <a:pPr>
                <a:spcBef>
                  <a:spcPts val="0"/>
                </a:spcBef>
                <a:buNone/>
              </a:pPr>
              <a:r>
                <a:t/>
              </a:r>
              <a:endParaRPr/>
            </a:p>
          </p:txBody>
        </p:sp>
        <p:sp>
          <p:nvSpPr>
            <p:cNvPr id="130" name="Shape 130"/>
            <p:cNvSpPr/>
            <p:nvPr/>
          </p:nvSpPr>
          <p:spPr>
            <a:xfrm>
              <a:off x="2561241" y="3027205"/>
              <a:ext cx="418138" cy="337075"/>
            </a:xfrm>
            <a:custGeom>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454F5B"/>
            </a:solidFill>
            <a:ln>
              <a:noFill/>
            </a:ln>
          </p:spPr>
          <p:txBody>
            <a:bodyPr anchorCtr="0" anchor="ctr" bIns="91425" lIns="91425" rIns="91425" tIns="91425">
              <a:noAutofit/>
            </a:bodyPr>
            <a:lstStyle/>
            <a:p>
              <a:pPr>
                <a:spcBef>
                  <a:spcPts val="0"/>
                </a:spcBef>
                <a:buNone/>
              </a:pPr>
              <a:r>
                <a:t/>
              </a:r>
              <a:endParaRPr/>
            </a:p>
          </p:txBody>
        </p:sp>
      </p:grpSp>
      <p:grpSp>
        <p:nvGrpSpPr>
          <p:cNvPr id="131" name="Shape 131"/>
          <p:cNvGrpSpPr/>
          <p:nvPr/>
        </p:nvGrpSpPr>
        <p:grpSpPr>
          <a:xfrm>
            <a:off x="5713292" y="2454591"/>
            <a:ext cx="1135329" cy="1077078"/>
            <a:chOff x="3782699" y="1538287"/>
            <a:chExt cx="1578600" cy="1578600"/>
          </a:xfrm>
        </p:grpSpPr>
        <p:sp>
          <p:nvSpPr>
            <p:cNvPr id="132" name="Shape 132"/>
            <p:cNvSpPr/>
            <p:nvPr/>
          </p:nvSpPr>
          <p:spPr>
            <a:xfrm>
              <a:off x="37827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133" name="Shape 133"/>
            <p:cNvSpPr/>
            <p:nvPr/>
          </p:nvSpPr>
          <p:spPr>
            <a:xfrm rot="-5400000">
              <a:off x="5001900" y="27574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134" name="Shape 134"/>
            <p:cNvSpPr/>
            <p:nvPr/>
          </p:nvSpPr>
          <p:spPr>
            <a:xfrm rot="5400000">
              <a:off x="37826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sp>
          <p:nvSpPr>
            <p:cNvPr id="135" name="Shape 135"/>
            <p:cNvSpPr/>
            <p:nvPr/>
          </p:nvSpPr>
          <p:spPr>
            <a:xfrm rot="10800000">
              <a:off x="5001899" y="1538287"/>
              <a:ext cx="359400" cy="359400"/>
            </a:xfrm>
            <a:prstGeom prst="corner">
              <a:avLst>
                <a:gd fmla="val 50000" name="adj1"/>
                <a:gd fmla="val 50000" name="adj2"/>
              </a:avLst>
            </a:prstGeom>
            <a:solidFill>
              <a:srgbClr val="C7F464"/>
            </a:solidFill>
            <a:ln>
              <a:noFill/>
            </a:ln>
          </p:spPr>
          <p:txBody>
            <a:bodyPr anchorCtr="0" anchor="ctr" bIns="91425" lIns="91425" rIns="91425" tIns="91425">
              <a:noAutofit/>
            </a:bodyPr>
            <a:lstStyle/>
            <a:p>
              <a:pPr>
                <a:spcBef>
                  <a:spcPts val="0"/>
                </a:spcBef>
                <a:buNone/>
              </a:pPr>
              <a:r>
                <a:t/>
              </a:r>
              <a:endParaRPr/>
            </a:p>
          </p:txBody>
        </p:sp>
      </p:gr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idx="1" type="body"/>
          </p:nvPr>
        </p:nvSpPr>
        <p:spPr>
          <a:xfrm>
            <a:off x="691200" y="1811604"/>
            <a:ext cx="7761599" cy="4412100"/>
          </a:xfrm>
          <a:prstGeom prst="rect">
            <a:avLst/>
          </a:prstGeom>
        </p:spPr>
        <p:txBody>
          <a:bodyPr anchorCtr="0" anchor="t" bIns="91425" lIns="91425" rIns="91425" tIns="91425">
            <a:noAutofit/>
          </a:bodyPr>
          <a:lstStyle/>
          <a:p>
            <a:pPr indent="-228600" lvl="0" marL="457200" marR="0" rtl="0" algn="l">
              <a:lnSpc>
                <a:spcPct val="100000"/>
              </a:lnSpc>
              <a:spcBef>
                <a:spcPts val="600"/>
              </a:spcBef>
              <a:spcAft>
                <a:spcPts val="0"/>
              </a:spcAft>
              <a:buSzPct val="100000"/>
            </a:pPr>
            <a:r>
              <a:rPr b="1" lang="en-GB" sz="3000"/>
              <a:t>Know your social networks</a:t>
            </a:r>
          </a:p>
          <a:p>
            <a:pPr indent="-228600" lvl="0" marL="457200" marR="0" rtl="0" algn="l">
              <a:lnSpc>
                <a:spcPct val="100000"/>
              </a:lnSpc>
              <a:spcBef>
                <a:spcPts val="600"/>
              </a:spcBef>
              <a:spcAft>
                <a:spcPts val="0"/>
              </a:spcAft>
              <a:buSzPct val="100000"/>
            </a:pPr>
            <a:r>
              <a:rPr b="1" lang="en-GB" sz="3000"/>
              <a:t>Identify key actors</a:t>
            </a:r>
          </a:p>
          <a:p>
            <a:pPr indent="-228600" lvl="0" marL="457200" marR="0" rtl="0" algn="l">
              <a:lnSpc>
                <a:spcPct val="100000"/>
              </a:lnSpc>
              <a:spcBef>
                <a:spcPts val="600"/>
              </a:spcBef>
              <a:spcAft>
                <a:spcPts val="0"/>
              </a:spcAft>
              <a:buSzPct val="100000"/>
            </a:pPr>
            <a:r>
              <a:rPr b="1" lang="en-GB" sz="3000"/>
              <a:t>Look for users on the ground</a:t>
            </a:r>
          </a:p>
          <a:p>
            <a:pPr indent="-228600" lvl="0" marL="457200" marR="0" rtl="0" algn="l">
              <a:lnSpc>
                <a:spcPct val="100000"/>
              </a:lnSpc>
              <a:spcBef>
                <a:spcPts val="600"/>
              </a:spcBef>
              <a:spcAft>
                <a:spcPts val="0"/>
              </a:spcAft>
              <a:buSzPct val="100000"/>
            </a:pPr>
            <a:r>
              <a:rPr b="1" lang="en-GB" sz="3000"/>
              <a:t>Engage</a:t>
            </a:r>
          </a:p>
          <a:p>
            <a:pPr>
              <a:spcBef>
                <a:spcPts val="0"/>
              </a:spcBef>
              <a:buNone/>
            </a:pPr>
            <a:r>
              <a:t/>
            </a:r>
            <a:endParaRPr b="1"/>
          </a:p>
        </p:txBody>
      </p:sp>
      <p:pic>
        <p:nvPicPr>
          <p:cNvPr id="141" name="Shape 141"/>
          <p:cNvPicPr preferRelativeResize="0"/>
          <p:nvPr/>
        </p:nvPicPr>
        <p:blipFill>
          <a:blip r:embed="rId3">
            <a:alphaModFix/>
          </a:blip>
          <a:stretch>
            <a:fillRect/>
          </a:stretch>
        </p:blipFill>
        <p:spPr>
          <a:xfrm>
            <a:off x="2010900" y="4064475"/>
            <a:ext cx="5122199" cy="2003400"/>
          </a:xfrm>
          <a:prstGeom prst="rect">
            <a:avLst/>
          </a:prstGeom>
          <a:noFill/>
          <a:ln>
            <a:noFill/>
          </a:ln>
        </p:spPr>
      </p:pic>
      <p:sp>
        <p:nvSpPr>
          <p:cNvPr id="142" name="Shape 142"/>
          <p:cNvSpPr txBox="1"/>
          <p:nvPr>
            <p:ph type="title"/>
          </p:nvPr>
        </p:nvSpPr>
        <p:spPr>
          <a:xfrm>
            <a:off x="691200" y="634300"/>
            <a:ext cx="8452800" cy="657900"/>
          </a:xfrm>
          <a:prstGeom prst="rect">
            <a:avLst/>
          </a:prstGeom>
        </p:spPr>
        <p:txBody>
          <a:bodyPr anchorCtr="0" anchor="b" bIns="91425" lIns="91425" rIns="91425" tIns="91425">
            <a:noAutofit/>
          </a:bodyPr>
          <a:lstStyle/>
          <a:p>
            <a:pPr lvl="0" rtl="0">
              <a:spcBef>
                <a:spcPts val="0"/>
              </a:spcBef>
              <a:buNone/>
            </a:pPr>
            <a:r>
              <a:rPr lang="en-GB" sz="3600"/>
              <a:t>How to find ‘news’ on social media?</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sdemon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